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016" r:id="rId2"/>
    <p:sldId id="1047" r:id="rId3"/>
    <p:sldId id="352" r:id="rId4"/>
    <p:sldId id="1041" r:id="rId5"/>
    <p:sldId id="1040" r:id="rId6"/>
    <p:sldId id="1042" r:id="rId7"/>
    <p:sldId id="1034" r:id="rId8"/>
    <p:sldId id="1043" r:id="rId9"/>
    <p:sldId id="1048" r:id="rId10"/>
    <p:sldId id="1045" r:id="rId11"/>
    <p:sldId id="1049" r:id="rId12"/>
    <p:sldId id="1051" r:id="rId13"/>
    <p:sldId id="1052"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rlos Barros Dominguez" initials="JCBD" lastIdx="1" clrIdx="0">
    <p:extLst>
      <p:ext uri="{19B8F6BF-5375-455C-9EA6-DF929625EA0E}">
        <p15:presenceInfo xmlns:p15="http://schemas.microsoft.com/office/powerpoint/2012/main" userId="S-1-5-21-3020843794-3870250038-3359213497-1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8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1768" autoAdjust="0"/>
  </p:normalViewPr>
  <p:slideViewPr>
    <p:cSldViewPr snapToGrid="0">
      <p:cViewPr varScale="1">
        <p:scale>
          <a:sx n="76" d="100"/>
          <a:sy n="76" d="100"/>
        </p:scale>
        <p:origin x="10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F60C-4028-43AA-BBF2-922E72C7FD31}" type="datetimeFigureOut">
              <a:rPr lang="es-PE" smtClean="0"/>
              <a:t>28/12/2023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FCBE3-7F9D-4681-9BAB-188F3EF55165}" type="slidenum">
              <a:rPr lang="es-PE" smtClean="0"/>
              <a:t>‹Nº›</a:t>
            </a:fld>
            <a:endParaRPr lang="es-PE"/>
          </a:p>
        </p:txBody>
      </p:sp>
    </p:spTree>
    <p:extLst>
      <p:ext uri="{BB962C8B-B14F-4D97-AF65-F5344CB8AC3E}">
        <p14:creationId xmlns:p14="http://schemas.microsoft.com/office/powerpoint/2010/main" val="324689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3 Marcador de número de diapositiva"/>
          <p:cNvSpPr>
            <a:spLocks noGrp="1"/>
          </p:cNvSpPr>
          <p:nvPr>
            <p:ph type="sldNum" sz="quarter" idx="5"/>
          </p:nvPr>
        </p:nvSpPr>
        <p:spPr/>
        <p:txBody>
          <a:bodyPr/>
          <a:lstStyle/>
          <a:p>
            <a:pPr>
              <a:defRPr/>
            </a:pPr>
            <a:fld id="{2DB8847F-18E5-4943-932B-EEE781FCADFE}" type="slidenum">
              <a:rPr lang="es-PE">
                <a:solidFill>
                  <a:prstClr val="black"/>
                </a:solidFill>
              </a:rPr>
              <a:pPr>
                <a:defRPr/>
              </a:pPr>
              <a:t>3</a:t>
            </a:fld>
            <a:endParaRPr lang="es-P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3 Marcador de número de diapositiva"/>
          <p:cNvSpPr>
            <a:spLocks noGrp="1"/>
          </p:cNvSpPr>
          <p:nvPr>
            <p:ph type="sldNum" sz="quarter" idx="5"/>
          </p:nvPr>
        </p:nvSpPr>
        <p:spPr/>
        <p:txBody>
          <a:bodyPr/>
          <a:lstStyle/>
          <a:p>
            <a:pPr>
              <a:defRPr/>
            </a:pPr>
            <a:fld id="{2DB8847F-18E5-4943-932B-EEE781FCADFE}" type="slidenum">
              <a:rPr lang="es-PE">
                <a:solidFill>
                  <a:prstClr val="black"/>
                </a:solidFill>
              </a:rPr>
              <a:pPr>
                <a:defRPr/>
              </a:pPr>
              <a:t>4</a:t>
            </a:fld>
            <a:endParaRPr lang="es-PE">
              <a:solidFill>
                <a:prstClr val="black"/>
              </a:solidFill>
            </a:endParaRPr>
          </a:p>
        </p:txBody>
      </p:sp>
    </p:spTree>
    <p:extLst>
      <p:ext uri="{BB962C8B-B14F-4D97-AF65-F5344CB8AC3E}">
        <p14:creationId xmlns:p14="http://schemas.microsoft.com/office/powerpoint/2010/main" val="38159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3 Marcador de número de diapositiva"/>
          <p:cNvSpPr>
            <a:spLocks noGrp="1"/>
          </p:cNvSpPr>
          <p:nvPr>
            <p:ph type="sldNum" sz="quarter" idx="5"/>
          </p:nvPr>
        </p:nvSpPr>
        <p:spPr/>
        <p:txBody>
          <a:bodyPr/>
          <a:lstStyle/>
          <a:p>
            <a:pPr>
              <a:defRPr/>
            </a:pPr>
            <a:fld id="{2DB8847F-18E5-4943-932B-EEE781FCADFE}" type="slidenum">
              <a:rPr lang="es-PE">
                <a:solidFill>
                  <a:prstClr val="black"/>
                </a:solidFill>
              </a:rPr>
              <a:pPr>
                <a:defRPr/>
              </a:pPr>
              <a:t>5</a:t>
            </a:fld>
            <a:endParaRPr lang="es-PE">
              <a:solidFill>
                <a:prstClr val="black"/>
              </a:solidFill>
            </a:endParaRPr>
          </a:p>
        </p:txBody>
      </p:sp>
    </p:spTree>
    <p:extLst>
      <p:ext uri="{BB962C8B-B14F-4D97-AF65-F5344CB8AC3E}">
        <p14:creationId xmlns:p14="http://schemas.microsoft.com/office/powerpoint/2010/main" val="15434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3 Marcador de número de diapositiva"/>
          <p:cNvSpPr>
            <a:spLocks noGrp="1"/>
          </p:cNvSpPr>
          <p:nvPr>
            <p:ph type="sldNum" sz="quarter" idx="5"/>
          </p:nvPr>
        </p:nvSpPr>
        <p:spPr/>
        <p:txBody>
          <a:bodyPr/>
          <a:lstStyle/>
          <a:p>
            <a:pPr>
              <a:defRPr/>
            </a:pPr>
            <a:fld id="{2DB8847F-18E5-4943-932B-EEE781FCADFE}" type="slidenum">
              <a:rPr lang="es-PE">
                <a:solidFill>
                  <a:prstClr val="black"/>
                </a:solidFill>
              </a:rPr>
              <a:pPr>
                <a:defRPr/>
              </a:pPr>
              <a:t>6</a:t>
            </a:fld>
            <a:endParaRPr lang="es-PE">
              <a:solidFill>
                <a:prstClr val="black"/>
              </a:solidFill>
            </a:endParaRPr>
          </a:p>
        </p:txBody>
      </p:sp>
    </p:spTree>
    <p:extLst>
      <p:ext uri="{BB962C8B-B14F-4D97-AF65-F5344CB8AC3E}">
        <p14:creationId xmlns:p14="http://schemas.microsoft.com/office/powerpoint/2010/main" val="108893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28/12/2023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16317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28/12/2023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48151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28/12/2023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0688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28/12/2023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6166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1E1100A-619D-4FDC-BB9A-238BC85DD5CB}" type="datetimeFigureOut">
              <a:rPr lang="es-PE" smtClean="0"/>
              <a:t>28/12/2023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19286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E1E1100A-619D-4FDC-BB9A-238BC85DD5CB}" type="datetimeFigureOut">
              <a:rPr lang="es-PE" smtClean="0"/>
              <a:t>28/12/2023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0547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E1E1100A-619D-4FDC-BB9A-238BC85DD5CB}" type="datetimeFigureOut">
              <a:rPr lang="es-PE" smtClean="0"/>
              <a:t>28/12/2023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4151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E1E1100A-619D-4FDC-BB9A-238BC85DD5CB}" type="datetimeFigureOut">
              <a:rPr lang="es-PE" smtClean="0"/>
              <a:t>28/12/2023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92374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E1100A-619D-4FDC-BB9A-238BC85DD5CB}" type="datetimeFigureOut">
              <a:rPr lang="es-PE" smtClean="0"/>
              <a:t>28/12/2023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68566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1E1100A-619D-4FDC-BB9A-238BC85DD5CB}" type="datetimeFigureOut">
              <a:rPr lang="es-PE" smtClean="0"/>
              <a:t>28/12/2023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6950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1E1100A-619D-4FDC-BB9A-238BC85DD5CB}" type="datetimeFigureOut">
              <a:rPr lang="es-PE" smtClean="0"/>
              <a:t>28/12/2023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90405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1100A-619D-4FDC-BB9A-238BC85DD5CB}" type="datetimeFigureOut">
              <a:rPr lang="es-PE" smtClean="0"/>
              <a:t>28/12/2023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3F730-4E0F-4675-8E2E-E23DC9397789}" type="slidenum">
              <a:rPr lang="es-PE" smtClean="0"/>
              <a:t>‹Nº›</a:t>
            </a:fld>
            <a:endParaRPr lang="es-PE"/>
          </a:p>
        </p:txBody>
      </p:sp>
    </p:spTree>
    <p:extLst>
      <p:ext uri="{BB962C8B-B14F-4D97-AF65-F5344CB8AC3E}">
        <p14:creationId xmlns:p14="http://schemas.microsoft.com/office/powerpoint/2010/main" val="394708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78D11E-F57C-6BB0-B4E9-F867415090D1}"/>
              </a:ext>
            </a:extLst>
          </p:cNvPr>
          <p:cNvSpPr txBox="1"/>
          <p:nvPr/>
        </p:nvSpPr>
        <p:spPr>
          <a:xfrm>
            <a:off x="1985962" y="1536174"/>
            <a:ext cx="8372475" cy="3785652"/>
          </a:xfrm>
          <a:prstGeom prst="rect">
            <a:avLst/>
          </a:prstGeom>
          <a:noFill/>
        </p:spPr>
        <p:txBody>
          <a:bodyPr wrap="square" rtlCol="0">
            <a:spAutoFit/>
          </a:bodyPr>
          <a:lstStyle/>
          <a:p>
            <a:pPr algn="ctr"/>
            <a:r>
              <a:rPr lang="es-MX" sz="8000" b="1" dirty="0">
                <a:solidFill>
                  <a:schemeClr val="accent1"/>
                </a:solidFill>
              </a:rPr>
              <a:t>Evaluación relanzamiento </a:t>
            </a:r>
            <a:r>
              <a:rPr lang="es-MX" sz="8000" b="1" dirty="0" err="1">
                <a:solidFill>
                  <a:schemeClr val="accent1"/>
                </a:solidFill>
              </a:rPr>
              <a:t>CrediMuya</a:t>
            </a:r>
            <a:endParaRPr lang="es-PE" sz="8000" b="1" dirty="0">
              <a:solidFill>
                <a:schemeClr val="accent1"/>
              </a:solidFill>
            </a:endParaRPr>
          </a:p>
        </p:txBody>
      </p:sp>
    </p:spTree>
    <p:extLst>
      <p:ext uri="{BB962C8B-B14F-4D97-AF65-F5344CB8AC3E}">
        <p14:creationId xmlns:p14="http://schemas.microsoft.com/office/powerpoint/2010/main" val="65947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 de círculo de flecha infografía de datos de pasos de color |  Vector Premium">
            <a:extLst>
              <a:ext uri="{FF2B5EF4-FFF2-40B4-BE49-F238E27FC236}">
                <a16:creationId xmlns:a16="http://schemas.microsoft.com/office/drawing/2014/main" id="{1EB3E77A-E00A-1D9E-61F5-71E0719E1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89" y="1425391"/>
            <a:ext cx="3727422" cy="372146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55611DB-984D-B5F7-10EF-C1A0E492F56A}"/>
              </a:ext>
            </a:extLst>
          </p:cNvPr>
          <p:cNvSpPr txBox="1"/>
          <p:nvPr/>
        </p:nvSpPr>
        <p:spPr>
          <a:xfrm>
            <a:off x="504741" y="406150"/>
            <a:ext cx="3908481" cy="584775"/>
          </a:xfrm>
          <a:prstGeom prst="rect">
            <a:avLst/>
          </a:prstGeom>
          <a:noFill/>
        </p:spPr>
        <p:txBody>
          <a:bodyPr wrap="square" rtlCol="0">
            <a:spAutoFit/>
          </a:bodyPr>
          <a:lstStyle/>
          <a:p>
            <a:r>
              <a:rPr lang="es-MX" sz="3200" b="1" dirty="0">
                <a:solidFill>
                  <a:schemeClr val="accent1"/>
                </a:solidFill>
              </a:rPr>
              <a:t>Recaudación:</a:t>
            </a:r>
            <a:endParaRPr lang="es-PE" sz="3200" b="1" dirty="0">
              <a:solidFill>
                <a:schemeClr val="accent1"/>
              </a:solidFill>
            </a:endParaRPr>
          </a:p>
        </p:txBody>
      </p:sp>
      <p:sp>
        <p:nvSpPr>
          <p:cNvPr id="3" name="CuadroTexto 2">
            <a:extLst>
              <a:ext uri="{FF2B5EF4-FFF2-40B4-BE49-F238E27FC236}">
                <a16:creationId xmlns:a16="http://schemas.microsoft.com/office/drawing/2014/main" id="{D1A589D0-E67E-2EB3-652F-580D6331657B}"/>
              </a:ext>
            </a:extLst>
          </p:cNvPr>
          <p:cNvSpPr txBox="1"/>
          <p:nvPr/>
        </p:nvSpPr>
        <p:spPr>
          <a:xfrm>
            <a:off x="1533525" y="1750215"/>
            <a:ext cx="3365556" cy="646331"/>
          </a:xfrm>
          <a:prstGeom prst="rect">
            <a:avLst/>
          </a:prstGeom>
          <a:noFill/>
        </p:spPr>
        <p:txBody>
          <a:bodyPr wrap="square" rtlCol="0">
            <a:spAutoFit/>
          </a:bodyPr>
          <a:lstStyle/>
          <a:p>
            <a:pPr algn="ctr"/>
            <a:r>
              <a:rPr lang="es-MX" b="1" dirty="0">
                <a:solidFill>
                  <a:schemeClr val="accent1"/>
                </a:solidFill>
              </a:rPr>
              <a:t>Bancarizar la cobranza y automatizar cancelaciones</a:t>
            </a:r>
            <a:endParaRPr lang="es-PE" b="1" dirty="0">
              <a:solidFill>
                <a:schemeClr val="accent1"/>
              </a:solidFill>
            </a:endParaRPr>
          </a:p>
        </p:txBody>
      </p:sp>
      <p:sp>
        <p:nvSpPr>
          <p:cNvPr id="5" name="CuadroTexto 4">
            <a:extLst>
              <a:ext uri="{FF2B5EF4-FFF2-40B4-BE49-F238E27FC236}">
                <a16:creationId xmlns:a16="http://schemas.microsoft.com/office/drawing/2014/main" id="{728479B2-9254-FE73-5624-FE0FCF4964D8}"/>
              </a:ext>
            </a:extLst>
          </p:cNvPr>
          <p:cNvSpPr txBox="1"/>
          <p:nvPr/>
        </p:nvSpPr>
        <p:spPr>
          <a:xfrm>
            <a:off x="7292919" y="1888715"/>
            <a:ext cx="3365556" cy="646331"/>
          </a:xfrm>
          <a:prstGeom prst="rect">
            <a:avLst/>
          </a:prstGeom>
          <a:noFill/>
        </p:spPr>
        <p:txBody>
          <a:bodyPr wrap="square" rtlCol="0">
            <a:spAutoFit/>
          </a:bodyPr>
          <a:lstStyle/>
          <a:p>
            <a:pPr algn="ctr"/>
            <a:r>
              <a:rPr lang="es-MX" b="1" dirty="0">
                <a:solidFill>
                  <a:schemeClr val="accent1"/>
                </a:solidFill>
              </a:rPr>
              <a:t>Nuevo módulo de reprogramaciones</a:t>
            </a:r>
            <a:endParaRPr lang="es-PE" b="1" dirty="0">
              <a:solidFill>
                <a:schemeClr val="accent1"/>
              </a:solidFill>
            </a:endParaRPr>
          </a:p>
        </p:txBody>
      </p:sp>
      <p:sp>
        <p:nvSpPr>
          <p:cNvPr id="6" name="CuadroTexto 5">
            <a:extLst>
              <a:ext uri="{FF2B5EF4-FFF2-40B4-BE49-F238E27FC236}">
                <a16:creationId xmlns:a16="http://schemas.microsoft.com/office/drawing/2014/main" id="{B2E9D243-00F5-7958-7B4E-2F5181EA6D65}"/>
              </a:ext>
            </a:extLst>
          </p:cNvPr>
          <p:cNvSpPr txBox="1"/>
          <p:nvPr/>
        </p:nvSpPr>
        <p:spPr>
          <a:xfrm>
            <a:off x="1533525" y="3758286"/>
            <a:ext cx="3365556" cy="646331"/>
          </a:xfrm>
          <a:prstGeom prst="rect">
            <a:avLst/>
          </a:prstGeom>
          <a:noFill/>
        </p:spPr>
        <p:txBody>
          <a:bodyPr wrap="square" rtlCol="0">
            <a:spAutoFit/>
          </a:bodyPr>
          <a:lstStyle/>
          <a:p>
            <a:pPr algn="ctr"/>
            <a:r>
              <a:rPr lang="es-MX" b="1" dirty="0">
                <a:solidFill>
                  <a:schemeClr val="accent1"/>
                </a:solidFill>
              </a:rPr>
              <a:t>Mejorar reportes y</a:t>
            </a:r>
          </a:p>
          <a:p>
            <a:pPr algn="ctr"/>
            <a:r>
              <a:rPr lang="es-MX" b="1" dirty="0">
                <a:solidFill>
                  <a:schemeClr val="accent1"/>
                </a:solidFill>
              </a:rPr>
              <a:t>módulo de cartas</a:t>
            </a:r>
            <a:endParaRPr lang="es-PE" b="1" dirty="0">
              <a:solidFill>
                <a:schemeClr val="accent1"/>
              </a:solidFill>
            </a:endParaRPr>
          </a:p>
        </p:txBody>
      </p:sp>
      <p:sp>
        <p:nvSpPr>
          <p:cNvPr id="7" name="CuadroTexto 6">
            <a:extLst>
              <a:ext uri="{FF2B5EF4-FFF2-40B4-BE49-F238E27FC236}">
                <a16:creationId xmlns:a16="http://schemas.microsoft.com/office/drawing/2014/main" id="{967D5B2B-51FC-E8F4-10DD-76725E5DA89F}"/>
              </a:ext>
            </a:extLst>
          </p:cNvPr>
          <p:cNvSpPr txBox="1"/>
          <p:nvPr/>
        </p:nvSpPr>
        <p:spPr>
          <a:xfrm>
            <a:off x="4413222" y="5250839"/>
            <a:ext cx="3365556" cy="923330"/>
          </a:xfrm>
          <a:prstGeom prst="rect">
            <a:avLst/>
          </a:prstGeom>
          <a:noFill/>
        </p:spPr>
        <p:txBody>
          <a:bodyPr wrap="square" rtlCol="0">
            <a:spAutoFit/>
          </a:bodyPr>
          <a:lstStyle/>
          <a:p>
            <a:pPr algn="ctr"/>
            <a:r>
              <a:rPr lang="es-MX" b="1" dirty="0">
                <a:solidFill>
                  <a:schemeClr val="accent1"/>
                </a:solidFill>
              </a:rPr>
              <a:t>Simulador de cuotas para refinanciamientos y reprogramaciones</a:t>
            </a:r>
            <a:endParaRPr lang="es-PE" b="1" dirty="0">
              <a:solidFill>
                <a:schemeClr val="accent1"/>
              </a:solidFill>
            </a:endParaRPr>
          </a:p>
        </p:txBody>
      </p:sp>
      <p:sp>
        <p:nvSpPr>
          <p:cNvPr id="8" name="CuadroTexto 7">
            <a:extLst>
              <a:ext uri="{FF2B5EF4-FFF2-40B4-BE49-F238E27FC236}">
                <a16:creationId xmlns:a16="http://schemas.microsoft.com/office/drawing/2014/main" id="{6C86363F-629F-D06E-9107-5C83CB3ED9F0}"/>
              </a:ext>
            </a:extLst>
          </p:cNvPr>
          <p:cNvSpPr txBox="1"/>
          <p:nvPr/>
        </p:nvSpPr>
        <p:spPr>
          <a:xfrm>
            <a:off x="7419975" y="3758286"/>
            <a:ext cx="3365556" cy="369332"/>
          </a:xfrm>
          <a:prstGeom prst="rect">
            <a:avLst/>
          </a:prstGeom>
          <a:noFill/>
        </p:spPr>
        <p:txBody>
          <a:bodyPr wrap="square" rtlCol="0">
            <a:spAutoFit/>
          </a:bodyPr>
          <a:lstStyle/>
          <a:p>
            <a:pPr algn="ctr"/>
            <a:r>
              <a:rPr lang="es-MX" b="1" dirty="0">
                <a:solidFill>
                  <a:schemeClr val="accent1"/>
                </a:solidFill>
              </a:rPr>
              <a:t>Exportar cronogramas</a:t>
            </a:r>
            <a:endParaRPr lang="es-PE" b="1" dirty="0">
              <a:solidFill>
                <a:schemeClr val="accent1"/>
              </a:solidFill>
            </a:endParaRPr>
          </a:p>
        </p:txBody>
      </p:sp>
      <p:sp>
        <p:nvSpPr>
          <p:cNvPr id="9" name="3 Marcador de número de diapositiva">
            <a:extLst>
              <a:ext uri="{FF2B5EF4-FFF2-40B4-BE49-F238E27FC236}">
                <a16:creationId xmlns:a16="http://schemas.microsoft.com/office/drawing/2014/main" id="{EA5A0D02-37BB-739B-6C0E-708E7B727407}"/>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10</a:t>
            </a:fld>
            <a:endParaRPr lang="es-PE"/>
          </a:p>
        </p:txBody>
      </p:sp>
    </p:spTree>
    <p:extLst>
      <p:ext uri="{BB962C8B-B14F-4D97-AF65-F5344CB8AC3E}">
        <p14:creationId xmlns:p14="http://schemas.microsoft.com/office/powerpoint/2010/main" val="49702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5611DB-984D-B5F7-10EF-C1A0E492F56A}"/>
              </a:ext>
            </a:extLst>
          </p:cNvPr>
          <p:cNvSpPr txBox="1"/>
          <p:nvPr/>
        </p:nvSpPr>
        <p:spPr>
          <a:xfrm>
            <a:off x="504741" y="406150"/>
            <a:ext cx="3908481" cy="584775"/>
          </a:xfrm>
          <a:prstGeom prst="rect">
            <a:avLst/>
          </a:prstGeom>
          <a:noFill/>
        </p:spPr>
        <p:txBody>
          <a:bodyPr wrap="square" rtlCol="0">
            <a:spAutoFit/>
          </a:bodyPr>
          <a:lstStyle/>
          <a:p>
            <a:r>
              <a:rPr lang="es-MX" sz="3200" b="1" dirty="0">
                <a:solidFill>
                  <a:schemeClr val="accent1"/>
                </a:solidFill>
              </a:rPr>
              <a:t>Emisión:</a:t>
            </a:r>
            <a:endParaRPr lang="es-PE" sz="3200" b="1" dirty="0">
              <a:solidFill>
                <a:schemeClr val="accent1"/>
              </a:solidFill>
            </a:endParaRPr>
          </a:p>
        </p:txBody>
      </p:sp>
      <p:sp>
        <p:nvSpPr>
          <p:cNvPr id="3" name="CuadroTexto 2">
            <a:extLst>
              <a:ext uri="{FF2B5EF4-FFF2-40B4-BE49-F238E27FC236}">
                <a16:creationId xmlns:a16="http://schemas.microsoft.com/office/drawing/2014/main" id="{D1A589D0-E67E-2EB3-652F-580D6331657B}"/>
              </a:ext>
            </a:extLst>
          </p:cNvPr>
          <p:cNvSpPr txBox="1"/>
          <p:nvPr/>
        </p:nvSpPr>
        <p:spPr>
          <a:xfrm>
            <a:off x="1178361" y="4682609"/>
            <a:ext cx="3365556" cy="646331"/>
          </a:xfrm>
          <a:prstGeom prst="rect">
            <a:avLst/>
          </a:prstGeom>
          <a:noFill/>
        </p:spPr>
        <p:txBody>
          <a:bodyPr wrap="square" rtlCol="0">
            <a:spAutoFit/>
          </a:bodyPr>
          <a:lstStyle/>
          <a:p>
            <a:pPr algn="ctr"/>
            <a:r>
              <a:rPr lang="es-MX" b="1" dirty="0">
                <a:solidFill>
                  <a:schemeClr val="accent1"/>
                </a:solidFill>
              </a:rPr>
              <a:t>Vinculación con central de riesgos</a:t>
            </a:r>
            <a:endParaRPr lang="es-PE" b="1" dirty="0">
              <a:solidFill>
                <a:schemeClr val="accent1"/>
              </a:solidFill>
            </a:endParaRPr>
          </a:p>
        </p:txBody>
      </p:sp>
      <p:sp>
        <p:nvSpPr>
          <p:cNvPr id="6" name="CuadroTexto 5">
            <a:extLst>
              <a:ext uri="{FF2B5EF4-FFF2-40B4-BE49-F238E27FC236}">
                <a16:creationId xmlns:a16="http://schemas.microsoft.com/office/drawing/2014/main" id="{B2E9D243-00F5-7958-7B4E-2F5181EA6D65}"/>
              </a:ext>
            </a:extLst>
          </p:cNvPr>
          <p:cNvSpPr txBox="1"/>
          <p:nvPr/>
        </p:nvSpPr>
        <p:spPr>
          <a:xfrm>
            <a:off x="4413221" y="1109576"/>
            <a:ext cx="3365556" cy="1477328"/>
          </a:xfrm>
          <a:prstGeom prst="rect">
            <a:avLst/>
          </a:prstGeom>
          <a:noFill/>
        </p:spPr>
        <p:txBody>
          <a:bodyPr wrap="square" rtlCol="0">
            <a:spAutoFit/>
          </a:bodyPr>
          <a:lstStyle/>
          <a:p>
            <a:pPr algn="ctr"/>
            <a:r>
              <a:rPr lang="es-MX" b="1" dirty="0">
                <a:solidFill>
                  <a:schemeClr val="accent1"/>
                </a:solidFill>
              </a:rPr>
              <a:t>Mejora de la prospección:</a:t>
            </a:r>
          </a:p>
          <a:p>
            <a:pPr marL="285750" indent="-285750" algn="ctr">
              <a:buFont typeface="Arial" panose="020B0604020202020204" pitchFamily="34" charset="0"/>
              <a:buChar char="•"/>
            </a:pPr>
            <a:r>
              <a:rPr lang="es-MX" b="1" dirty="0">
                <a:solidFill>
                  <a:schemeClr val="accent1"/>
                </a:solidFill>
              </a:rPr>
              <a:t>Envío cotización</a:t>
            </a:r>
          </a:p>
          <a:p>
            <a:pPr marL="285750" indent="-285750" algn="ctr">
              <a:buFont typeface="Arial" panose="020B0604020202020204" pitchFamily="34" charset="0"/>
              <a:buChar char="•"/>
            </a:pPr>
            <a:r>
              <a:rPr lang="es-MX" b="1" dirty="0">
                <a:solidFill>
                  <a:schemeClr val="accent1"/>
                </a:solidFill>
              </a:rPr>
              <a:t>Validación correo</a:t>
            </a:r>
          </a:p>
          <a:p>
            <a:pPr marL="285750" indent="-285750" algn="ctr">
              <a:buFont typeface="Arial" panose="020B0604020202020204" pitchFamily="34" charset="0"/>
              <a:buChar char="•"/>
            </a:pPr>
            <a:r>
              <a:rPr lang="es-MX" b="1" dirty="0">
                <a:solidFill>
                  <a:schemeClr val="accent1"/>
                </a:solidFill>
              </a:rPr>
              <a:t>Plataforma para el cliente (portal del cliente)</a:t>
            </a:r>
            <a:endParaRPr lang="es-PE" b="1" dirty="0">
              <a:solidFill>
                <a:schemeClr val="accent1"/>
              </a:solidFill>
            </a:endParaRPr>
          </a:p>
        </p:txBody>
      </p:sp>
      <p:sp>
        <p:nvSpPr>
          <p:cNvPr id="7" name="CuadroTexto 6">
            <a:extLst>
              <a:ext uri="{FF2B5EF4-FFF2-40B4-BE49-F238E27FC236}">
                <a16:creationId xmlns:a16="http://schemas.microsoft.com/office/drawing/2014/main" id="{967D5B2B-51FC-E8F4-10DD-76725E5DA89F}"/>
              </a:ext>
            </a:extLst>
          </p:cNvPr>
          <p:cNvSpPr txBox="1"/>
          <p:nvPr/>
        </p:nvSpPr>
        <p:spPr>
          <a:xfrm>
            <a:off x="7648082" y="4544109"/>
            <a:ext cx="3365556" cy="646331"/>
          </a:xfrm>
          <a:prstGeom prst="rect">
            <a:avLst/>
          </a:prstGeom>
          <a:noFill/>
        </p:spPr>
        <p:txBody>
          <a:bodyPr wrap="square" rtlCol="0">
            <a:spAutoFit/>
          </a:bodyPr>
          <a:lstStyle/>
          <a:p>
            <a:pPr algn="ctr"/>
            <a:r>
              <a:rPr lang="es-MX" b="1" dirty="0">
                <a:solidFill>
                  <a:schemeClr val="accent1"/>
                </a:solidFill>
              </a:rPr>
              <a:t>Replicar el proceso de contrato digital de venta de espacios</a:t>
            </a:r>
            <a:endParaRPr lang="es-PE" b="1" dirty="0">
              <a:solidFill>
                <a:schemeClr val="accent1"/>
              </a:solidFill>
            </a:endParaRPr>
          </a:p>
        </p:txBody>
      </p:sp>
      <p:pic>
        <p:nvPicPr>
          <p:cNvPr id="2050" name="Picture 2" descr="Iconos de flecha de la computadora, circular, logo, esfera png | PNGEgg">
            <a:extLst>
              <a:ext uri="{FF2B5EF4-FFF2-40B4-BE49-F238E27FC236}">
                <a16:creationId xmlns:a16="http://schemas.microsoft.com/office/drawing/2014/main" id="{AA4B877D-1C2B-0114-1834-F802DFFC795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333" b="98667" l="2000" r="97556">
                        <a14:foregroundMark x1="56667" y1="7556" x2="56667" y2="7556"/>
                        <a14:foregroundMark x1="52556" y1="3333" x2="52556" y2="3333"/>
                        <a14:foregroundMark x1="92667" y1="37333" x2="92667" y2="37333"/>
                        <a14:foregroundMark x1="97556" y1="51000" x2="97556" y2="51000"/>
                        <a14:foregroundMark x1="54556" y1="94333" x2="54556" y2="94333"/>
                        <a14:foregroundMark x1="6333" y1="43111" x2="6333" y2="43111"/>
                        <a14:foregroundMark x1="2222" y1="48778" x2="2222" y2="48778"/>
                        <a14:foregroundMark x1="50444" y1="1444" x2="50444" y2="1444"/>
                        <a14:foregroundMark x1="50000" y1="98667" x2="50000" y2="98667"/>
                      </a14:backgroundRemoval>
                    </a14:imgEffect>
                  </a14:imgLayer>
                </a14:imgProps>
              </a:ext>
              <a:ext uri="{28A0092B-C50C-407E-A947-70E740481C1C}">
                <a14:useLocalDpi xmlns:a14="http://schemas.microsoft.com/office/drawing/2010/main" val="0"/>
              </a:ext>
            </a:extLst>
          </a:blip>
          <a:srcRect/>
          <a:stretch>
            <a:fillRect/>
          </a:stretch>
        </p:blipFill>
        <p:spPr bwMode="auto">
          <a:xfrm>
            <a:off x="4543917" y="2825856"/>
            <a:ext cx="3104165" cy="310416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a:extLst>
              <a:ext uri="{FF2B5EF4-FFF2-40B4-BE49-F238E27FC236}">
                <a16:creationId xmlns:a16="http://schemas.microsoft.com/office/drawing/2014/main" id="{3DF53660-D9AA-05D1-9C47-D5B0EC4E6249}"/>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11</a:t>
            </a:fld>
            <a:endParaRPr lang="es-PE"/>
          </a:p>
        </p:txBody>
      </p:sp>
    </p:spTree>
    <p:extLst>
      <p:ext uri="{BB962C8B-B14F-4D97-AF65-F5344CB8AC3E}">
        <p14:creationId xmlns:p14="http://schemas.microsoft.com/office/powerpoint/2010/main" val="266091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3DF53660-D9AA-05D1-9C47-D5B0EC4E6249}"/>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12</a:t>
            </a:fld>
            <a:endParaRPr lang="es-PE"/>
          </a:p>
        </p:txBody>
      </p:sp>
      <p:sp>
        <p:nvSpPr>
          <p:cNvPr id="5" name="CuadroTexto 4">
            <a:extLst>
              <a:ext uri="{FF2B5EF4-FFF2-40B4-BE49-F238E27FC236}">
                <a16:creationId xmlns:a16="http://schemas.microsoft.com/office/drawing/2014/main" id="{E0BAA954-53B2-F9AA-CFFB-4BCA6ED9E825}"/>
              </a:ext>
            </a:extLst>
          </p:cNvPr>
          <p:cNvSpPr txBox="1"/>
          <p:nvPr/>
        </p:nvSpPr>
        <p:spPr>
          <a:xfrm>
            <a:off x="504741" y="406150"/>
            <a:ext cx="3908481" cy="584775"/>
          </a:xfrm>
          <a:prstGeom prst="rect">
            <a:avLst/>
          </a:prstGeom>
          <a:noFill/>
        </p:spPr>
        <p:txBody>
          <a:bodyPr wrap="square" rtlCol="0">
            <a:spAutoFit/>
          </a:bodyPr>
          <a:lstStyle/>
          <a:p>
            <a:r>
              <a:rPr lang="es-MX" sz="3200" b="1" dirty="0">
                <a:solidFill>
                  <a:schemeClr val="accent1"/>
                </a:solidFill>
              </a:rPr>
              <a:t>Plan:</a:t>
            </a:r>
            <a:endParaRPr lang="es-PE" sz="3200" b="1" dirty="0">
              <a:solidFill>
                <a:schemeClr val="accent1"/>
              </a:solidFill>
            </a:endParaRPr>
          </a:p>
        </p:txBody>
      </p:sp>
      <p:sp>
        <p:nvSpPr>
          <p:cNvPr id="2" name="CuadroTexto 1">
            <a:extLst>
              <a:ext uri="{FF2B5EF4-FFF2-40B4-BE49-F238E27FC236}">
                <a16:creationId xmlns:a16="http://schemas.microsoft.com/office/drawing/2014/main" id="{A969565D-B57A-E09B-D170-6D17350C9507}"/>
              </a:ext>
            </a:extLst>
          </p:cNvPr>
          <p:cNvSpPr txBox="1"/>
          <p:nvPr/>
        </p:nvSpPr>
        <p:spPr>
          <a:xfrm>
            <a:off x="2095458" y="1596775"/>
            <a:ext cx="8001084" cy="3046988"/>
          </a:xfrm>
          <a:prstGeom prst="rect">
            <a:avLst/>
          </a:prstGeom>
          <a:noFill/>
        </p:spPr>
        <p:txBody>
          <a:bodyPr wrap="square" rtlCol="0">
            <a:spAutoFit/>
          </a:bodyPr>
          <a:lstStyle/>
          <a:p>
            <a:pPr marL="457200" indent="-457200" algn="just">
              <a:buFont typeface="+mj-lt"/>
              <a:buAutoNum type="arabicPeriod"/>
            </a:pPr>
            <a:r>
              <a:rPr lang="es-MX" sz="2400" dirty="0">
                <a:solidFill>
                  <a:schemeClr val="accent1"/>
                </a:solidFill>
              </a:rPr>
              <a:t>Desarrollar las mejoras del proceso de prospección (por el portal del cliente) para tener la plataforma virtual.</a:t>
            </a:r>
          </a:p>
          <a:p>
            <a:pPr marL="457200" indent="-457200" algn="just">
              <a:buFont typeface="+mj-lt"/>
              <a:buAutoNum type="arabicPeriod"/>
            </a:pPr>
            <a:r>
              <a:rPr lang="es-MX" sz="2400" dirty="0">
                <a:solidFill>
                  <a:schemeClr val="accent1"/>
                </a:solidFill>
              </a:rPr>
              <a:t>Inscripción en la SBS como plataforma virtual.</a:t>
            </a:r>
          </a:p>
          <a:p>
            <a:pPr marL="457200" indent="-457200" algn="just">
              <a:buFont typeface="+mj-lt"/>
              <a:buAutoNum type="arabicPeriod"/>
            </a:pPr>
            <a:r>
              <a:rPr lang="es-MX" sz="2400" dirty="0">
                <a:solidFill>
                  <a:schemeClr val="accent1"/>
                </a:solidFill>
              </a:rPr>
              <a:t>A la par, se desarrollará el recaudo por trama bancaria para relanzar el producto.</a:t>
            </a:r>
          </a:p>
          <a:p>
            <a:pPr algn="just"/>
            <a:endParaRPr lang="es-MX" sz="2400" dirty="0">
              <a:solidFill>
                <a:schemeClr val="accent1"/>
              </a:solidFill>
            </a:endParaRPr>
          </a:p>
          <a:p>
            <a:pPr algn="just"/>
            <a:r>
              <a:rPr lang="es-MX" sz="2400" dirty="0">
                <a:solidFill>
                  <a:schemeClr val="accent1"/>
                </a:solidFill>
              </a:rPr>
              <a:t>El resto de mejoras se llevarán a cabo cuando el producto se haya relanzado.</a:t>
            </a:r>
          </a:p>
        </p:txBody>
      </p:sp>
    </p:spTree>
    <p:extLst>
      <p:ext uri="{BB962C8B-B14F-4D97-AF65-F5344CB8AC3E}">
        <p14:creationId xmlns:p14="http://schemas.microsoft.com/office/powerpoint/2010/main" val="135324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3DF53660-D9AA-05D1-9C47-D5B0EC4E6249}"/>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13</a:t>
            </a:fld>
            <a:endParaRPr lang="es-PE"/>
          </a:p>
        </p:txBody>
      </p:sp>
      <p:sp>
        <p:nvSpPr>
          <p:cNvPr id="5" name="CuadroTexto 4">
            <a:extLst>
              <a:ext uri="{FF2B5EF4-FFF2-40B4-BE49-F238E27FC236}">
                <a16:creationId xmlns:a16="http://schemas.microsoft.com/office/drawing/2014/main" id="{E0BAA954-53B2-F9AA-CFFB-4BCA6ED9E825}"/>
              </a:ext>
            </a:extLst>
          </p:cNvPr>
          <p:cNvSpPr txBox="1"/>
          <p:nvPr/>
        </p:nvSpPr>
        <p:spPr>
          <a:xfrm>
            <a:off x="504741" y="406150"/>
            <a:ext cx="3908481" cy="584775"/>
          </a:xfrm>
          <a:prstGeom prst="rect">
            <a:avLst/>
          </a:prstGeom>
          <a:noFill/>
        </p:spPr>
        <p:txBody>
          <a:bodyPr wrap="square" rtlCol="0">
            <a:spAutoFit/>
          </a:bodyPr>
          <a:lstStyle/>
          <a:p>
            <a:r>
              <a:rPr lang="es-MX" sz="3200" b="1" dirty="0">
                <a:solidFill>
                  <a:schemeClr val="accent1"/>
                </a:solidFill>
              </a:rPr>
              <a:t>Presupuesto:</a:t>
            </a:r>
            <a:endParaRPr lang="es-PE" sz="3200" b="1" dirty="0">
              <a:solidFill>
                <a:schemeClr val="accent1"/>
              </a:solidFill>
            </a:endParaRPr>
          </a:p>
        </p:txBody>
      </p:sp>
      <p:sp>
        <p:nvSpPr>
          <p:cNvPr id="2" name="CuadroTexto 1">
            <a:extLst>
              <a:ext uri="{FF2B5EF4-FFF2-40B4-BE49-F238E27FC236}">
                <a16:creationId xmlns:a16="http://schemas.microsoft.com/office/drawing/2014/main" id="{A969565D-B57A-E09B-D170-6D17350C9507}"/>
              </a:ext>
            </a:extLst>
          </p:cNvPr>
          <p:cNvSpPr txBox="1"/>
          <p:nvPr/>
        </p:nvSpPr>
        <p:spPr>
          <a:xfrm>
            <a:off x="2314491" y="1596775"/>
            <a:ext cx="5791284" cy="1938992"/>
          </a:xfrm>
          <a:prstGeom prst="rect">
            <a:avLst/>
          </a:prstGeom>
          <a:noFill/>
        </p:spPr>
        <p:txBody>
          <a:bodyPr wrap="square" rtlCol="0">
            <a:spAutoFit/>
          </a:bodyPr>
          <a:lstStyle/>
          <a:p>
            <a:r>
              <a:rPr lang="es-MX" sz="2400" dirty="0">
                <a:solidFill>
                  <a:schemeClr val="accent1"/>
                </a:solidFill>
              </a:rPr>
              <a:t>Desarrollos:</a:t>
            </a:r>
          </a:p>
          <a:p>
            <a:endParaRPr lang="es-MX" sz="2400" dirty="0">
              <a:solidFill>
                <a:schemeClr val="accent1"/>
              </a:solidFill>
            </a:endParaRPr>
          </a:p>
          <a:p>
            <a:r>
              <a:rPr lang="es-MX" sz="2400" dirty="0">
                <a:solidFill>
                  <a:schemeClr val="accent1"/>
                </a:solidFill>
              </a:rPr>
              <a:t>Gastos:</a:t>
            </a:r>
          </a:p>
          <a:p>
            <a:pPr marL="800100" lvl="1" indent="-342900">
              <a:buFont typeface="Wingdings" panose="05000000000000000000" pitchFamily="2" charset="2"/>
              <a:buChar char="ü"/>
            </a:pPr>
            <a:r>
              <a:rPr lang="es-MX" sz="2400" dirty="0">
                <a:solidFill>
                  <a:schemeClr val="accent1"/>
                </a:solidFill>
              </a:rPr>
              <a:t>Servidor</a:t>
            </a:r>
          </a:p>
          <a:p>
            <a:pPr marL="800100" lvl="1" indent="-342900">
              <a:buFont typeface="Wingdings" panose="05000000000000000000" pitchFamily="2" charset="2"/>
              <a:buChar char="ü"/>
            </a:pPr>
            <a:r>
              <a:rPr lang="es-MX" sz="2400" dirty="0">
                <a:solidFill>
                  <a:schemeClr val="accent1"/>
                </a:solidFill>
              </a:rPr>
              <a:t>SSL</a:t>
            </a:r>
            <a:endParaRPr lang="es-PE" sz="2400" dirty="0">
              <a:solidFill>
                <a:schemeClr val="accent1"/>
              </a:solidFill>
            </a:endParaRPr>
          </a:p>
        </p:txBody>
      </p:sp>
    </p:spTree>
    <p:extLst>
      <p:ext uri="{BB962C8B-B14F-4D97-AF65-F5344CB8AC3E}">
        <p14:creationId xmlns:p14="http://schemas.microsoft.com/office/powerpoint/2010/main" val="369863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E5DB8B-48E5-0A4A-56E6-12F7A0F6E3AD}"/>
              </a:ext>
            </a:extLst>
          </p:cNvPr>
          <p:cNvSpPr txBox="1"/>
          <p:nvPr/>
        </p:nvSpPr>
        <p:spPr>
          <a:xfrm>
            <a:off x="3211383" y="2967335"/>
            <a:ext cx="5769233" cy="923330"/>
          </a:xfrm>
          <a:prstGeom prst="rect">
            <a:avLst/>
          </a:prstGeom>
          <a:noFill/>
        </p:spPr>
        <p:txBody>
          <a:bodyPr wrap="square" rtlCol="0">
            <a:spAutoFit/>
          </a:bodyPr>
          <a:lstStyle/>
          <a:p>
            <a:pPr algn="ctr"/>
            <a:r>
              <a:rPr lang="es-MX" sz="5400" b="1" dirty="0">
                <a:solidFill>
                  <a:schemeClr val="accent1"/>
                </a:solidFill>
              </a:rPr>
              <a:t>Aspecto legal</a:t>
            </a:r>
            <a:endParaRPr lang="es-PE" sz="5400" b="1" dirty="0">
              <a:solidFill>
                <a:schemeClr val="accent1"/>
              </a:solidFill>
            </a:endParaRPr>
          </a:p>
        </p:txBody>
      </p:sp>
    </p:spTree>
    <p:extLst>
      <p:ext uri="{BB962C8B-B14F-4D97-AF65-F5344CB8AC3E}">
        <p14:creationId xmlns:p14="http://schemas.microsoft.com/office/powerpoint/2010/main" val="56717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F35C1F0-4418-4043-AA45-990C7680D8CE}" type="slidenum">
              <a:rPr lang="es-PE" smtClean="0"/>
              <a:pPr>
                <a:defRPr/>
              </a:pPr>
              <a:t>3</a:t>
            </a:fld>
            <a:endParaRPr lang="es-PE"/>
          </a:p>
        </p:txBody>
      </p:sp>
      <p:sp>
        <p:nvSpPr>
          <p:cNvPr id="2" name="CuadroTexto 1">
            <a:extLst>
              <a:ext uri="{FF2B5EF4-FFF2-40B4-BE49-F238E27FC236}">
                <a16:creationId xmlns:a16="http://schemas.microsoft.com/office/drawing/2014/main" id="{1E66A802-0ED3-4256-9233-E0847DF8F89B}"/>
              </a:ext>
            </a:extLst>
          </p:cNvPr>
          <p:cNvSpPr txBox="1"/>
          <p:nvPr/>
        </p:nvSpPr>
        <p:spPr>
          <a:xfrm>
            <a:off x="187269" y="144496"/>
            <a:ext cx="2775465" cy="584775"/>
          </a:xfrm>
          <a:prstGeom prst="rect">
            <a:avLst/>
          </a:prstGeom>
          <a:noFill/>
        </p:spPr>
        <p:txBody>
          <a:bodyPr wrap="square" rtlCol="0">
            <a:spAutoFit/>
          </a:bodyPr>
          <a:lstStyle/>
          <a:p>
            <a:r>
              <a:rPr lang="es-MX" sz="3200" b="1" dirty="0">
                <a:solidFill>
                  <a:schemeClr val="accent1"/>
                </a:solidFill>
              </a:rPr>
              <a:t>Aspecto Legal</a:t>
            </a:r>
            <a:endParaRPr lang="es-PE" sz="3200" b="1" dirty="0">
              <a:solidFill>
                <a:schemeClr val="accent1"/>
              </a:solidFill>
            </a:endParaRPr>
          </a:p>
        </p:txBody>
      </p:sp>
      <p:graphicFrame>
        <p:nvGraphicFramePr>
          <p:cNvPr id="9" name="Tabla 8">
            <a:extLst>
              <a:ext uri="{FF2B5EF4-FFF2-40B4-BE49-F238E27FC236}">
                <a16:creationId xmlns:a16="http://schemas.microsoft.com/office/drawing/2014/main" id="{CA01A7EB-9B91-A443-C686-01037044A2C1}"/>
              </a:ext>
            </a:extLst>
          </p:cNvPr>
          <p:cNvGraphicFramePr>
            <a:graphicFrameLocks noGrp="1"/>
          </p:cNvGraphicFramePr>
          <p:nvPr>
            <p:extLst>
              <p:ext uri="{D42A27DB-BD31-4B8C-83A1-F6EECF244321}">
                <p14:modId xmlns:p14="http://schemas.microsoft.com/office/powerpoint/2010/main" val="2952055293"/>
              </p:ext>
            </p:extLst>
          </p:nvPr>
        </p:nvGraphicFramePr>
        <p:xfrm>
          <a:off x="158694" y="1671736"/>
          <a:ext cx="8890490" cy="2364171"/>
        </p:xfrm>
        <a:graphic>
          <a:graphicData uri="http://schemas.openxmlformats.org/drawingml/2006/table">
            <a:tbl>
              <a:tblPr firstRow="1" bandRow="1">
                <a:tableStyleId>{5C22544A-7EE6-4342-B048-85BDC9FD1C3A}</a:tableStyleId>
              </a:tblPr>
              <a:tblGrid>
                <a:gridCol w="1441506">
                  <a:extLst>
                    <a:ext uri="{9D8B030D-6E8A-4147-A177-3AD203B41FA5}">
                      <a16:colId xmlns:a16="http://schemas.microsoft.com/office/drawing/2014/main" val="525825366"/>
                    </a:ext>
                  </a:extLst>
                </a:gridCol>
                <a:gridCol w="3271332">
                  <a:extLst>
                    <a:ext uri="{9D8B030D-6E8A-4147-A177-3AD203B41FA5}">
                      <a16:colId xmlns:a16="http://schemas.microsoft.com/office/drawing/2014/main" val="2236280016"/>
                    </a:ext>
                  </a:extLst>
                </a:gridCol>
                <a:gridCol w="4177652">
                  <a:extLst>
                    <a:ext uri="{9D8B030D-6E8A-4147-A177-3AD203B41FA5}">
                      <a16:colId xmlns:a16="http://schemas.microsoft.com/office/drawing/2014/main" val="974663150"/>
                    </a:ext>
                  </a:extLst>
                </a:gridCol>
              </a:tblGrid>
              <a:tr h="504891">
                <a:tc gridSpan="2">
                  <a:txBody>
                    <a:bodyPr/>
                    <a:lstStyle/>
                    <a:p>
                      <a:pPr algn="ctr"/>
                      <a:r>
                        <a:rPr lang="es-PE" dirty="0"/>
                        <a:t>Requisitos</a:t>
                      </a:r>
                    </a:p>
                  </a:txBody>
                  <a:tcPr/>
                </a:tc>
                <a:tc hMerge="1">
                  <a:txBody>
                    <a:bodyPr/>
                    <a:lstStyle/>
                    <a:p>
                      <a:r>
                        <a:rPr lang="es-PE" dirty="0"/>
                        <a:t>Cumplimiento</a:t>
                      </a:r>
                    </a:p>
                  </a:txBody>
                  <a:tcPr/>
                </a:tc>
                <a:tc>
                  <a:txBody>
                    <a:bodyPr/>
                    <a:lstStyle/>
                    <a:p>
                      <a:r>
                        <a:rPr lang="es-PE" dirty="0"/>
                        <a:t>Comentarios MUYA</a:t>
                      </a:r>
                    </a:p>
                  </a:txBody>
                  <a:tcPr/>
                </a:tc>
                <a:extLst>
                  <a:ext uri="{0D108BD9-81ED-4DB2-BD59-A6C34878D82A}">
                    <a16:rowId xmlns:a16="http://schemas.microsoft.com/office/drawing/2014/main" val="4103938315"/>
                  </a:ext>
                </a:extLst>
              </a:tr>
              <a:tr h="551598">
                <a:tc>
                  <a:txBody>
                    <a:bodyPr/>
                    <a:lstStyle/>
                    <a:p>
                      <a:r>
                        <a:rPr lang="es-PE" sz="1400" dirty="0"/>
                        <a:t>1) Entidad</a:t>
                      </a:r>
                    </a:p>
                  </a:txBody>
                  <a:tcPr/>
                </a:tc>
                <a:tc>
                  <a:txBody>
                    <a:bodyPr/>
                    <a:lstStyle/>
                    <a:p>
                      <a:r>
                        <a:rPr lang="es-PE" sz="1400" dirty="0"/>
                        <a:t>Facultados como empresa de préstamo:</a:t>
                      </a:r>
                    </a:p>
                    <a:p>
                      <a:endParaRPr lang="es-PE" sz="1400" dirty="0"/>
                    </a:p>
                    <a:p>
                      <a:r>
                        <a:rPr lang="es-MX" sz="1100" b="1" i="1" kern="1200" dirty="0">
                          <a:solidFill>
                            <a:schemeClr val="dk1"/>
                          </a:solidFill>
                          <a:latin typeface="+mn-lt"/>
                          <a:ea typeface="+mn-ea"/>
                          <a:cs typeface="+mn-cs"/>
                        </a:rPr>
                        <a:t>“En la medida que solo dediquemos a conceder préstamos a terceros con capital propio, es decir no a captar dinero del público para realizar actividades, no será considerada como empresa del sistema financiero, en consecuencia, no le será de aplicación la Ley General ni las normas que la SBS ha emitido con relación a las entidades pertenecientes al sistema financiero”. </a:t>
                      </a:r>
                      <a:endParaRPr lang="es-PE" sz="1100" b="1" i="1" kern="1200" dirty="0">
                        <a:solidFill>
                          <a:schemeClr val="dk1"/>
                        </a:solidFill>
                        <a:latin typeface="+mn-lt"/>
                        <a:ea typeface="+mn-ea"/>
                        <a:cs typeface="+mn-cs"/>
                      </a:endParaRPr>
                    </a:p>
                  </a:txBody>
                  <a:tcPr/>
                </a:tc>
                <a:tc>
                  <a:txBody>
                    <a:bodyPr/>
                    <a:lstStyle/>
                    <a:p>
                      <a:r>
                        <a:rPr lang="es-PE" sz="1400" b="1" dirty="0">
                          <a:solidFill>
                            <a:srgbClr val="00B050"/>
                          </a:solidFill>
                        </a:rPr>
                        <a:t>Ok conforme.</a:t>
                      </a:r>
                      <a:r>
                        <a:rPr lang="es-PE" sz="1400" dirty="0"/>
                        <a:t>  </a:t>
                      </a:r>
                    </a:p>
                    <a:p>
                      <a:r>
                        <a:rPr lang="es-PE" sz="1400" dirty="0"/>
                        <a:t>En 01/2020, inscrita en la Partida 13120372,  se realizó la extensión de los servicios para la </a:t>
                      </a:r>
                      <a:r>
                        <a:rPr lang="es-PE" sz="1100" b="1" i="1" dirty="0"/>
                        <a:t>“Actividad de colocación de créditos de fondos propios. Se podrá realizar todos los actos, operaciones y contratos que pueden ser autorizados a una entidad prestadora de créditos, incluyendo entre otras, otorgar financiamientos a personas naturales, cobrar intereses moratorios y compensatorios aplicables a la legislación de la materia vigentes y solicitar el pago puntual de los créditos otorgados”.</a:t>
                      </a:r>
                    </a:p>
                  </a:txBody>
                  <a:tcPr/>
                </a:tc>
                <a:extLst>
                  <a:ext uri="{0D108BD9-81ED-4DB2-BD59-A6C34878D82A}">
                    <a16:rowId xmlns:a16="http://schemas.microsoft.com/office/drawing/2014/main" val="4065095923"/>
                  </a:ext>
                </a:extLst>
              </a:tr>
            </a:tbl>
          </a:graphicData>
        </a:graphic>
      </p:graphicFrame>
      <p:pic>
        <p:nvPicPr>
          <p:cNvPr id="11" name="Imagen 10">
            <a:extLst>
              <a:ext uri="{FF2B5EF4-FFF2-40B4-BE49-F238E27FC236}">
                <a16:creationId xmlns:a16="http://schemas.microsoft.com/office/drawing/2014/main" id="{6BAE079F-EAED-AC96-D232-6CB0025A20DE}"/>
              </a:ext>
            </a:extLst>
          </p:cNvPr>
          <p:cNvPicPr>
            <a:picLocks noChangeAspect="1"/>
          </p:cNvPicPr>
          <p:nvPr/>
        </p:nvPicPr>
        <p:blipFill>
          <a:blip r:embed="rId3"/>
          <a:stretch>
            <a:fillRect/>
          </a:stretch>
        </p:blipFill>
        <p:spPr>
          <a:xfrm>
            <a:off x="9414365" y="1765056"/>
            <a:ext cx="2685616" cy="3145529"/>
          </a:xfrm>
          <a:prstGeom prst="rect">
            <a:avLst/>
          </a:prstGeom>
        </p:spPr>
      </p:pic>
      <p:graphicFrame>
        <p:nvGraphicFramePr>
          <p:cNvPr id="15" name="Tabla 14">
            <a:extLst>
              <a:ext uri="{FF2B5EF4-FFF2-40B4-BE49-F238E27FC236}">
                <a16:creationId xmlns:a16="http://schemas.microsoft.com/office/drawing/2014/main" id="{9931E557-A818-4548-DB6C-135165B58217}"/>
              </a:ext>
            </a:extLst>
          </p:cNvPr>
          <p:cNvGraphicFramePr>
            <a:graphicFrameLocks noGrp="1"/>
          </p:cNvGraphicFramePr>
          <p:nvPr>
            <p:extLst>
              <p:ext uri="{D42A27DB-BD31-4B8C-83A1-F6EECF244321}">
                <p14:modId xmlns:p14="http://schemas.microsoft.com/office/powerpoint/2010/main" val="1573299719"/>
              </p:ext>
            </p:extLst>
          </p:nvPr>
        </p:nvGraphicFramePr>
        <p:xfrm>
          <a:off x="158694" y="4635368"/>
          <a:ext cx="8890490" cy="1365381"/>
        </p:xfrm>
        <a:graphic>
          <a:graphicData uri="http://schemas.openxmlformats.org/drawingml/2006/table">
            <a:tbl>
              <a:tblPr firstRow="1" bandRow="1">
                <a:tableStyleId>{5C22544A-7EE6-4342-B048-85BDC9FD1C3A}</a:tableStyleId>
              </a:tblPr>
              <a:tblGrid>
                <a:gridCol w="1441506">
                  <a:extLst>
                    <a:ext uri="{9D8B030D-6E8A-4147-A177-3AD203B41FA5}">
                      <a16:colId xmlns:a16="http://schemas.microsoft.com/office/drawing/2014/main" val="525825366"/>
                    </a:ext>
                  </a:extLst>
                </a:gridCol>
                <a:gridCol w="3271332">
                  <a:extLst>
                    <a:ext uri="{9D8B030D-6E8A-4147-A177-3AD203B41FA5}">
                      <a16:colId xmlns:a16="http://schemas.microsoft.com/office/drawing/2014/main" val="2236280016"/>
                    </a:ext>
                  </a:extLst>
                </a:gridCol>
                <a:gridCol w="4177652">
                  <a:extLst>
                    <a:ext uri="{9D8B030D-6E8A-4147-A177-3AD203B41FA5}">
                      <a16:colId xmlns:a16="http://schemas.microsoft.com/office/drawing/2014/main" val="974663150"/>
                    </a:ext>
                  </a:extLst>
                </a:gridCol>
              </a:tblGrid>
              <a:tr h="1365381">
                <a:tc>
                  <a:txBody>
                    <a:bodyPr/>
                    <a:lstStyle/>
                    <a:p>
                      <a:r>
                        <a:rPr lang="es-PE" sz="1400" b="0" dirty="0">
                          <a:solidFill>
                            <a:schemeClr val="tx1"/>
                          </a:solidFill>
                        </a:rPr>
                        <a:t>2) Actividad permitida</a:t>
                      </a:r>
                    </a:p>
                  </a:txBody>
                  <a:tcPr>
                    <a:solidFill>
                      <a:schemeClr val="accent5">
                        <a:lumMod val="20000"/>
                        <a:lumOff val="80000"/>
                      </a:schemeClr>
                    </a:solidFill>
                  </a:tcPr>
                </a:tc>
                <a:tc>
                  <a:txBody>
                    <a:bodyPr/>
                    <a:lstStyle/>
                    <a:p>
                      <a:r>
                        <a:rPr lang="es-PE" sz="1100" b="1" i="1" kern="1200" dirty="0">
                          <a:solidFill>
                            <a:schemeClr val="dk1"/>
                          </a:solidFill>
                          <a:latin typeface="+mn-lt"/>
                          <a:ea typeface="+mn-ea"/>
                          <a:cs typeface="+mn-cs"/>
                        </a:rPr>
                        <a:t>Operaciones de préstamo, pudiendo recibir garantías</a:t>
                      </a:r>
                    </a:p>
                  </a:txBody>
                  <a:tcPr>
                    <a:solidFill>
                      <a:schemeClr val="accent5">
                        <a:lumMod val="20000"/>
                        <a:lumOff val="80000"/>
                      </a:schemeClr>
                    </a:solidFill>
                  </a:tcPr>
                </a:tc>
                <a:tc>
                  <a:txBody>
                    <a:bodyPr/>
                    <a:lstStyle/>
                    <a:p>
                      <a:r>
                        <a:rPr lang="es-PE" sz="1400" b="1" dirty="0">
                          <a:solidFill>
                            <a:srgbClr val="00B050"/>
                          </a:solidFill>
                        </a:rPr>
                        <a:t>Ok conforme.</a:t>
                      </a:r>
                      <a:r>
                        <a:rPr lang="es-PE" sz="1400" dirty="0">
                          <a:solidFill>
                            <a:srgbClr val="00B050"/>
                          </a:solidFill>
                        </a:rPr>
                        <a:t>  </a:t>
                      </a:r>
                    </a:p>
                    <a:p>
                      <a:r>
                        <a:rPr lang="es-PE" sz="1400" b="0" i="0" dirty="0">
                          <a:solidFill>
                            <a:schemeClr val="tx1"/>
                          </a:solidFill>
                        </a:rPr>
                        <a:t>Inversiones </a:t>
                      </a:r>
                      <a:r>
                        <a:rPr lang="es-PE" sz="1400" b="0" i="0" dirty="0" err="1">
                          <a:solidFill>
                            <a:schemeClr val="tx1"/>
                          </a:solidFill>
                        </a:rPr>
                        <a:t>Muya</a:t>
                      </a:r>
                      <a:r>
                        <a:rPr lang="es-PE" sz="1400" b="0" i="0" dirty="0">
                          <a:solidFill>
                            <a:schemeClr val="tx1"/>
                          </a:solidFill>
                        </a:rPr>
                        <a:t> creó el producto “CREDIMUYA” bajo un modelo de préstamo con garantía donde el deudor pone a disposición de MUYA el derecho de sepultura bajo un “Contrato convenio”.</a:t>
                      </a:r>
                      <a:endParaRPr lang="es-PE" sz="1100" b="0" i="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65095923"/>
                  </a:ext>
                </a:extLst>
              </a:tr>
            </a:tbl>
          </a:graphicData>
        </a:graphic>
      </p:graphicFrame>
      <p:pic>
        <p:nvPicPr>
          <p:cNvPr id="12" name="Imagen 11">
            <a:extLst>
              <a:ext uri="{FF2B5EF4-FFF2-40B4-BE49-F238E27FC236}">
                <a16:creationId xmlns:a16="http://schemas.microsoft.com/office/drawing/2014/main" id="{C39745D9-1EBF-E998-B86B-066B2B1E02CD}"/>
              </a:ext>
            </a:extLst>
          </p:cNvPr>
          <p:cNvPicPr>
            <a:picLocks noChangeAspect="1"/>
          </p:cNvPicPr>
          <p:nvPr/>
        </p:nvPicPr>
        <p:blipFill>
          <a:blip r:embed="rId4"/>
          <a:stretch>
            <a:fillRect/>
          </a:stretch>
        </p:blipFill>
        <p:spPr>
          <a:xfrm>
            <a:off x="2962734" y="596515"/>
            <a:ext cx="5936847" cy="864973"/>
          </a:xfrm>
          <a:prstGeom prst="rect">
            <a:avLst/>
          </a:prstGeom>
        </p:spPr>
      </p:pic>
      <p:sp>
        <p:nvSpPr>
          <p:cNvPr id="13" name="Rounded Rectangle 86">
            <a:extLst>
              <a:ext uri="{FF2B5EF4-FFF2-40B4-BE49-F238E27FC236}">
                <a16:creationId xmlns:a16="http://schemas.microsoft.com/office/drawing/2014/main" id="{74AA7076-2225-C7F4-56F6-A1BD05AE20DE}"/>
              </a:ext>
            </a:extLst>
          </p:cNvPr>
          <p:cNvSpPr/>
          <p:nvPr/>
        </p:nvSpPr>
        <p:spPr>
          <a:xfrm>
            <a:off x="158694" y="950660"/>
            <a:ext cx="2210259" cy="356811"/>
          </a:xfrm>
          <a:prstGeom prst="roundRect">
            <a:avLst/>
          </a:prstGeom>
          <a:ln/>
        </p:spPr>
        <p:style>
          <a:lnRef idx="2">
            <a:schemeClr val="accent1"/>
          </a:lnRef>
          <a:fillRef idx="1">
            <a:schemeClr val="lt1"/>
          </a:fillRef>
          <a:effectRef idx="0">
            <a:schemeClr val="accent1"/>
          </a:effectRef>
          <a:fontRef idx="minor">
            <a:schemeClr val="dk1"/>
          </a:fontRef>
        </p:style>
        <p:txBody>
          <a:bodyPr wrap="none" lIns="137084" tIns="0" rIns="137084" bIns="45695" rtlCol="0" anchor="ctr">
            <a:noAutofit/>
          </a:bodyPr>
          <a:lstStyle/>
          <a:p>
            <a:pPr algn="ctr"/>
            <a:r>
              <a:rPr lang="es-MX" sz="1600" b="1" dirty="0">
                <a:solidFill>
                  <a:schemeClr val="tx1"/>
                </a:solidFill>
              </a:rPr>
              <a:t>Modelo </a:t>
            </a:r>
            <a:endParaRPr lang="es-PE" sz="1600" b="1" dirty="0">
              <a:solidFill>
                <a:schemeClr val="tx1"/>
              </a:solidFill>
            </a:endParaRPr>
          </a:p>
        </p:txBody>
      </p:sp>
    </p:spTree>
    <p:extLst>
      <p:ext uri="{BB962C8B-B14F-4D97-AF65-F5344CB8AC3E}">
        <p14:creationId xmlns:p14="http://schemas.microsoft.com/office/powerpoint/2010/main" val="79811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F35C1F0-4418-4043-AA45-990C7680D8CE}" type="slidenum">
              <a:rPr lang="es-PE" smtClean="0"/>
              <a:pPr>
                <a:defRPr/>
              </a:pPr>
              <a:t>4</a:t>
            </a:fld>
            <a:endParaRPr lang="es-PE"/>
          </a:p>
        </p:txBody>
      </p:sp>
      <p:sp>
        <p:nvSpPr>
          <p:cNvPr id="2" name="CuadroTexto 1">
            <a:extLst>
              <a:ext uri="{FF2B5EF4-FFF2-40B4-BE49-F238E27FC236}">
                <a16:creationId xmlns:a16="http://schemas.microsoft.com/office/drawing/2014/main" id="{1E66A802-0ED3-4256-9233-E0847DF8F89B}"/>
              </a:ext>
            </a:extLst>
          </p:cNvPr>
          <p:cNvSpPr txBox="1"/>
          <p:nvPr/>
        </p:nvSpPr>
        <p:spPr>
          <a:xfrm>
            <a:off x="187269" y="144496"/>
            <a:ext cx="2775465" cy="584775"/>
          </a:xfrm>
          <a:prstGeom prst="rect">
            <a:avLst/>
          </a:prstGeom>
          <a:noFill/>
        </p:spPr>
        <p:txBody>
          <a:bodyPr wrap="square" rtlCol="0">
            <a:spAutoFit/>
          </a:bodyPr>
          <a:lstStyle/>
          <a:p>
            <a:r>
              <a:rPr lang="es-MX" sz="3200" b="1" dirty="0">
                <a:solidFill>
                  <a:schemeClr val="accent1"/>
                </a:solidFill>
              </a:rPr>
              <a:t>Aspecto Legal</a:t>
            </a:r>
            <a:endParaRPr lang="es-PE" sz="3200" b="1" dirty="0">
              <a:solidFill>
                <a:schemeClr val="accent1"/>
              </a:solidFill>
            </a:endParaRPr>
          </a:p>
        </p:txBody>
      </p:sp>
      <p:graphicFrame>
        <p:nvGraphicFramePr>
          <p:cNvPr id="16" name="Tabla 15">
            <a:extLst>
              <a:ext uri="{FF2B5EF4-FFF2-40B4-BE49-F238E27FC236}">
                <a16:creationId xmlns:a16="http://schemas.microsoft.com/office/drawing/2014/main" id="{DCAD22BD-586F-01AA-E396-513D549CAE56}"/>
              </a:ext>
            </a:extLst>
          </p:cNvPr>
          <p:cNvGraphicFramePr>
            <a:graphicFrameLocks noGrp="1"/>
          </p:cNvGraphicFramePr>
          <p:nvPr>
            <p:extLst>
              <p:ext uri="{D42A27DB-BD31-4B8C-83A1-F6EECF244321}">
                <p14:modId xmlns:p14="http://schemas.microsoft.com/office/powerpoint/2010/main" val="2342125380"/>
              </p:ext>
            </p:extLst>
          </p:nvPr>
        </p:nvGraphicFramePr>
        <p:xfrm>
          <a:off x="1022322" y="1503997"/>
          <a:ext cx="10147356" cy="2438400"/>
        </p:xfrm>
        <a:graphic>
          <a:graphicData uri="http://schemas.openxmlformats.org/drawingml/2006/table">
            <a:tbl>
              <a:tblPr firstRow="1" bandRow="1">
                <a:tableStyleId>{5C22544A-7EE6-4342-B048-85BDC9FD1C3A}</a:tableStyleId>
              </a:tblPr>
              <a:tblGrid>
                <a:gridCol w="1601808">
                  <a:extLst>
                    <a:ext uri="{9D8B030D-6E8A-4147-A177-3AD203B41FA5}">
                      <a16:colId xmlns:a16="http://schemas.microsoft.com/office/drawing/2014/main" val="525825366"/>
                    </a:ext>
                  </a:extLst>
                </a:gridCol>
                <a:gridCol w="3777293">
                  <a:extLst>
                    <a:ext uri="{9D8B030D-6E8A-4147-A177-3AD203B41FA5}">
                      <a16:colId xmlns:a16="http://schemas.microsoft.com/office/drawing/2014/main" val="2236280016"/>
                    </a:ext>
                  </a:extLst>
                </a:gridCol>
                <a:gridCol w="4768255">
                  <a:extLst>
                    <a:ext uri="{9D8B030D-6E8A-4147-A177-3AD203B41FA5}">
                      <a16:colId xmlns:a16="http://schemas.microsoft.com/office/drawing/2014/main" val="974663150"/>
                    </a:ext>
                  </a:extLst>
                </a:gridCol>
              </a:tblGrid>
              <a:tr h="0">
                <a:tc>
                  <a:txBody>
                    <a:bodyPr/>
                    <a:lstStyle/>
                    <a:p>
                      <a:r>
                        <a:rPr lang="es-PE" sz="1400" b="0" kern="1200" dirty="0">
                          <a:solidFill>
                            <a:schemeClr val="tx1"/>
                          </a:solidFill>
                          <a:latin typeface="+mn-lt"/>
                          <a:ea typeface="+mn-ea"/>
                          <a:cs typeface="+mn-cs"/>
                        </a:rPr>
                        <a:t>3) </a:t>
                      </a:r>
                      <a:r>
                        <a:rPr lang="es-MX" sz="1400" b="0" kern="1200" dirty="0">
                          <a:solidFill>
                            <a:schemeClr val="tx1"/>
                          </a:solidFill>
                          <a:latin typeface="+mn-lt"/>
                          <a:ea typeface="+mn-ea"/>
                          <a:cs typeface="+mn-cs"/>
                        </a:rPr>
                        <a:t>Inscripción en el registro de operaciones financieras</a:t>
                      </a:r>
                    </a:p>
                    <a:p>
                      <a:endParaRPr lang="es-PE" sz="1400" b="0" kern="1200" dirty="0">
                        <a:solidFill>
                          <a:schemeClr val="tx1"/>
                        </a:solidFill>
                        <a:latin typeface="+mn-lt"/>
                        <a:ea typeface="+mn-ea"/>
                        <a:cs typeface="+mn-cs"/>
                      </a:endParaRPr>
                    </a:p>
                  </a:txBody>
                  <a:tcPr>
                    <a:solidFill>
                      <a:schemeClr val="accent5">
                        <a:lumMod val="20000"/>
                        <a:lumOff val="80000"/>
                      </a:schemeClr>
                    </a:solidFill>
                  </a:tcPr>
                </a:tc>
                <a:tc>
                  <a:txBody>
                    <a:bodyPr/>
                    <a:lstStyle/>
                    <a:p>
                      <a:r>
                        <a:rPr lang="es-MX" sz="1100" b="1" i="1" kern="1200" dirty="0">
                          <a:solidFill>
                            <a:schemeClr val="dk1"/>
                          </a:solidFill>
                          <a:latin typeface="+mn-lt"/>
                          <a:ea typeface="+mn-ea"/>
                          <a:cs typeface="+mn-cs"/>
                        </a:rPr>
                        <a:t>La SBS ha establecido la obligatoriedad de las empresas de préstamos, entre otro tipo de empresas que se encuentren bajo la supervisión de ésta a través de la UIF-Perú, en materia de prevención del lavado de activos y del financiamiento del terrorismo, de inscribirse en el Registro de Empresas y Personas que efectúan Operaciones Financieras o de Cambio de Moneda.</a:t>
                      </a:r>
                      <a:endParaRPr lang="es-PE" sz="1100" b="1" i="1"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s-PE" sz="1400" b="1" dirty="0">
                          <a:solidFill>
                            <a:srgbClr val="00B050"/>
                          </a:solidFill>
                        </a:rPr>
                        <a:t>En proceso</a:t>
                      </a:r>
                      <a:endParaRPr lang="es-PE" sz="1400" dirty="0">
                        <a:solidFill>
                          <a:srgbClr val="00B050"/>
                        </a:solidFill>
                      </a:endParaRPr>
                    </a:p>
                    <a:p>
                      <a:r>
                        <a:rPr lang="es-PE" sz="1400" b="0" i="0" dirty="0">
                          <a:solidFill>
                            <a:schemeClr val="tx1"/>
                          </a:solidFill>
                        </a:rPr>
                        <a:t>- En 02/2020 SBS observó la licencia de funcionamiento otorgado por la municipalidad.</a:t>
                      </a:r>
                    </a:p>
                    <a:p>
                      <a:endParaRPr lang="es-PE" sz="1400" b="0" i="0" dirty="0">
                        <a:solidFill>
                          <a:schemeClr val="tx1"/>
                        </a:solidFill>
                      </a:endParaRPr>
                    </a:p>
                    <a:p>
                      <a:r>
                        <a:rPr lang="es-PE" sz="1400" b="0" i="0" dirty="0">
                          <a:solidFill>
                            <a:schemeClr val="tx1"/>
                          </a:solidFill>
                        </a:rPr>
                        <a:t>A la fecha, en Huancayo no hubo avance por la municipalidad para hacer el cambio.</a:t>
                      </a:r>
                    </a:p>
                    <a:p>
                      <a:endParaRPr lang="es-PE" sz="1400" b="0" i="0" dirty="0">
                        <a:solidFill>
                          <a:schemeClr val="tx1"/>
                        </a:solidFill>
                      </a:endParaRPr>
                    </a:p>
                    <a:p>
                      <a:r>
                        <a:rPr lang="es-PE" sz="1400" b="0" i="0" dirty="0">
                          <a:solidFill>
                            <a:schemeClr val="tx1"/>
                          </a:solidFill>
                        </a:rPr>
                        <a:t>Para realizar 2024:</a:t>
                      </a:r>
                    </a:p>
                    <a:p>
                      <a:r>
                        <a:rPr lang="es-PE" sz="1400" b="0" i="0" dirty="0">
                          <a:solidFill>
                            <a:schemeClr val="tx1"/>
                          </a:solidFill>
                        </a:rPr>
                        <a:t>a) se optará por PLATAFORMA VIRTUAL revisar procedimiento.</a:t>
                      </a:r>
                    </a:p>
                    <a:p>
                      <a:r>
                        <a:rPr lang="es-PE" sz="1400" b="0" i="0" dirty="0">
                          <a:solidFill>
                            <a:schemeClr val="tx1"/>
                          </a:solidFill>
                        </a:rPr>
                        <a:t>b) Inscripción a SBS</a:t>
                      </a:r>
                    </a:p>
                    <a:p>
                      <a:endParaRPr lang="es-PE" sz="1400" b="0" i="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65095923"/>
                  </a:ext>
                </a:extLst>
              </a:tr>
            </a:tbl>
          </a:graphicData>
        </a:graphic>
      </p:graphicFrame>
      <p:pic>
        <p:nvPicPr>
          <p:cNvPr id="10" name="Imagen 9">
            <a:extLst>
              <a:ext uri="{FF2B5EF4-FFF2-40B4-BE49-F238E27FC236}">
                <a16:creationId xmlns:a16="http://schemas.microsoft.com/office/drawing/2014/main" id="{4F7D2D16-FF56-7B91-FA99-3C899A5B974D}"/>
              </a:ext>
            </a:extLst>
          </p:cNvPr>
          <p:cNvPicPr>
            <a:picLocks noChangeAspect="1"/>
          </p:cNvPicPr>
          <p:nvPr/>
        </p:nvPicPr>
        <p:blipFill rotWithShape="1">
          <a:blip r:embed="rId3"/>
          <a:srcRect l="2710" t="43267" r="7213" b="27781"/>
          <a:stretch/>
        </p:blipFill>
        <p:spPr>
          <a:xfrm>
            <a:off x="1579535" y="4189828"/>
            <a:ext cx="9032931" cy="1638300"/>
          </a:xfrm>
          <a:prstGeom prst="rect">
            <a:avLst/>
          </a:prstGeom>
        </p:spPr>
      </p:pic>
      <p:graphicFrame>
        <p:nvGraphicFramePr>
          <p:cNvPr id="3" name="Tabla 2">
            <a:extLst>
              <a:ext uri="{FF2B5EF4-FFF2-40B4-BE49-F238E27FC236}">
                <a16:creationId xmlns:a16="http://schemas.microsoft.com/office/drawing/2014/main" id="{848E2E50-FB05-A904-3C14-553E3B9B5622}"/>
              </a:ext>
            </a:extLst>
          </p:cNvPr>
          <p:cNvGraphicFramePr>
            <a:graphicFrameLocks noGrp="1"/>
          </p:cNvGraphicFramePr>
          <p:nvPr>
            <p:extLst>
              <p:ext uri="{D42A27DB-BD31-4B8C-83A1-F6EECF244321}">
                <p14:modId xmlns:p14="http://schemas.microsoft.com/office/powerpoint/2010/main" val="3672822973"/>
              </p:ext>
            </p:extLst>
          </p:nvPr>
        </p:nvGraphicFramePr>
        <p:xfrm>
          <a:off x="1022323" y="844264"/>
          <a:ext cx="10147355" cy="504891"/>
        </p:xfrm>
        <a:graphic>
          <a:graphicData uri="http://schemas.openxmlformats.org/drawingml/2006/table">
            <a:tbl>
              <a:tblPr firstRow="1" bandRow="1">
                <a:tableStyleId>{5C22544A-7EE6-4342-B048-85BDC9FD1C3A}</a:tableStyleId>
              </a:tblPr>
              <a:tblGrid>
                <a:gridCol w="5379101">
                  <a:extLst>
                    <a:ext uri="{9D8B030D-6E8A-4147-A177-3AD203B41FA5}">
                      <a16:colId xmlns:a16="http://schemas.microsoft.com/office/drawing/2014/main" val="525825366"/>
                    </a:ext>
                  </a:extLst>
                </a:gridCol>
                <a:gridCol w="4768254">
                  <a:extLst>
                    <a:ext uri="{9D8B030D-6E8A-4147-A177-3AD203B41FA5}">
                      <a16:colId xmlns:a16="http://schemas.microsoft.com/office/drawing/2014/main" val="974663150"/>
                    </a:ext>
                  </a:extLst>
                </a:gridCol>
              </a:tblGrid>
              <a:tr h="504891">
                <a:tc>
                  <a:txBody>
                    <a:bodyPr/>
                    <a:lstStyle/>
                    <a:p>
                      <a:pPr algn="ctr"/>
                      <a:r>
                        <a:rPr lang="es-PE" dirty="0"/>
                        <a:t>Requisitos</a:t>
                      </a:r>
                    </a:p>
                  </a:txBody>
                  <a:tcPr/>
                </a:tc>
                <a:tc>
                  <a:txBody>
                    <a:bodyPr/>
                    <a:lstStyle/>
                    <a:p>
                      <a:r>
                        <a:rPr lang="es-PE" dirty="0"/>
                        <a:t>Comentarios MUYA</a:t>
                      </a:r>
                    </a:p>
                  </a:txBody>
                  <a:tcPr/>
                </a:tc>
                <a:extLst>
                  <a:ext uri="{0D108BD9-81ED-4DB2-BD59-A6C34878D82A}">
                    <a16:rowId xmlns:a16="http://schemas.microsoft.com/office/drawing/2014/main" val="4103938315"/>
                  </a:ext>
                </a:extLst>
              </a:tr>
            </a:tbl>
          </a:graphicData>
        </a:graphic>
      </p:graphicFrame>
    </p:spTree>
    <p:extLst>
      <p:ext uri="{BB962C8B-B14F-4D97-AF65-F5344CB8AC3E}">
        <p14:creationId xmlns:p14="http://schemas.microsoft.com/office/powerpoint/2010/main" val="352608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F35C1F0-4418-4043-AA45-990C7680D8CE}" type="slidenum">
              <a:rPr lang="es-PE" smtClean="0"/>
              <a:pPr>
                <a:defRPr/>
              </a:pPr>
              <a:t>5</a:t>
            </a:fld>
            <a:endParaRPr lang="es-PE"/>
          </a:p>
        </p:txBody>
      </p:sp>
      <p:sp>
        <p:nvSpPr>
          <p:cNvPr id="2" name="CuadroTexto 1">
            <a:extLst>
              <a:ext uri="{FF2B5EF4-FFF2-40B4-BE49-F238E27FC236}">
                <a16:creationId xmlns:a16="http://schemas.microsoft.com/office/drawing/2014/main" id="{1E66A802-0ED3-4256-9233-E0847DF8F89B}"/>
              </a:ext>
            </a:extLst>
          </p:cNvPr>
          <p:cNvSpPr txBox="1"/>
          <p:nvPr/>
        </p:nvSpPr>
        <p:spPr>
          <a:xfrm>
            <a:off x="187269" y="144496"/>
            <a:ext cx="2775465" cy="584775"/>
          </a:xfrm>
          <a:prstGeom prst="rect">
            <a:avLst/>
          </a:prstGeom>
          <a:noFill/>
        </p:spPr>
        <p:txBody>
          <a:bodyPr wrap="square" rtlCol="0">
            <a:spAutoFit/>
          </a:bodyPr>
          <a:lstStyle/>
          <a:p>
            <a:r>
              <a:rPr lang="es-MX" sz="3200" b="1" dirty="0">
                <a:solidFill>
                  <a:schemeClr val="accent1"/>
                </a:solidFill>
              </a:rPr>
              <a:t>Aspecto Legal</a:t>
            </a:r>
            <a:endParaRPr lang="es-PE" sz="3200" b="1" dirty="0">
              <a:solidFill>
                <a:schemeClr val="accent1"/>
              </a:solidFill>
            </a:endParaRPr>
          </a:p>
        </p:txBody>
      </p:sp>
      <p:graphicFrame>
        <p:nvGraphicFramePr>
          <p:cNvPr id="16" name="Tabla 15">
            <a:extLst>
              <a:ext uri="{FF2B5EF4-FFF2-40B4-BE49-F238E27FC236}">
                <a16:creationId xmlns:a16="http://schemas.microsoft.com/office/drawing/2014/main" id="{DCAD22BD-586F-01AA-E396-513D549CAE56}"/>
              </a:ext>
            </a:extLst>
          </p:cNvPr>
          <p:cNvGraphicFramePr>
            <a:graphicFrameLocks noGrp="1"/>
          </p:cNvGraphicFramePr>
          <p:nvPr>
            <p:extLst>
              <p:ext uri="{D42A27DB-BD31-4B8C-83A1-F6EECF244321}">
                <p14:modId xmlns:p14="http://schemas.microsoft.com/office/powerpoint/2010/main" val="2072218572"/>
              </p:ext>
            </p:extLst>
          </p:nvPr>
        </p:nvGraphicFramePr>
        <p:xfrm>
          <a:off x="301569" y="1503997"/>
          <a:ext cx="10280706" cy="3840480"/>
        </p:xfrm>
        <a:graphic>
          <a:graphicData uri="http://schemas.openxmlformats.org/drawingml/2006/table">
            <a:tbl>
              <a:tblPr firstRow="1" bandRow="1">
                <a:tableStyleId>{5C22544A-7EE6-4342-B048-85BDC9FD1C3A}</a:tableStyleId>
              </a:tblPr>
              <a:tblGrid>
                <a:gridCol w="1622858">
                  <a:extLst>
                    <a:ext uri="{9D8B030D-6E8A-4147-A177-3AD203B41FA5}">
                      <a16:colId xmlns:a16="http://schemas.microsoft.com/office/drawing/2014/main" val="525825366"/>
                    </a:ext>
                  </a:extLst>
                </a:gridCol>
                <a:gridCol w="3238123">
                  <a:extLst>
                    <a:ext uri="{9D8B030D-6E8A-4147-A177-3AD203B41FA5}">
                      <a16:colId xmlns:a16="http://schemas.microsoft.com/office/drawing/2014/main" val="2236280016"/>
                    </a:ext>
                  </a:extLst>
                </a:gridCol>
                <a:gridCol w="5419725">
                  <a:extLst>
                    <a:ext uri="{9D8B030D-6E8A-4147-A177-3AD203B41FA5}">
                      <a16:colId xmlns:a16="http://schemas.microsoft.com/office/drawing/2014/main" val="974663150"/>
                    </a:ext>
                  </a:extLst>
                </a:gridCol>
              </a:tblGrid>
              <a:tr h="0">
                <a:tc>
                  <a:txBody>
                    <a:bodyPr/>
                    <a:lstStyle/>
                    <a:p>
                      <a:r>
                        <a:rPr lang="es-PE" sz="1400" b="0" kern="1200" dirty="0">
                          <a:solidFill>
                            <a:schemeClr val="tx1"/>
                          </a:solidFill>
                          <a:latin typeface="+mn-lt"/>
                          <a:ea typeface="+mn-ea"/>
                          <a:cs typeface="+mn-cs"/>
                        </a:rPr>
                        <a:t>4) </a:t>
                      </a:r>
                      <a:r>
                        <a:rPr lang="es-MX" sz="1400" b="0" kern="1200" dirty="0">
                          <a:solidFill>
                            <a:schemeClr val="tx1"/>
                          </a:solidFill>
                          <a:latin typeface="+mn-lt"/>
                          <a:ea typeface="+mn-ea"/>
                          <a:cs typeface="+mn-cs"/>
                        </a:rPr>
                        <a:t>Implementar sistema PLAFT</a:t>
                      </a:r>
                    </a:p>
                    <a:p>
                      <a:endParaRPr lang="es-PE" sz="1400" b="0" kern="1200" dirty="0">
                        <a:solidFill>
                          <a:schemeClr val="tx1"/>
                        </a:solidFill>
                        <a:latin typeface="+mn-lt"/>
                        <a:ea typeface="+mn-ea"/>
                        <a:cs typeface="+mn-cs"/>
                      </a:endParaRPr>
                    </a:p>
                  </a:txBody>
                  <a:tcPr>
                    <a:solidFill>
                      <a:schemeClr val="accent5">
                        <a:lumMod val="20000"/>
                        <a:lumOff val="80000"/>
                      </a:schemeClr>
                    </a:solidFill>
                  </a:tcPr>
                </a:tc>
                <a:tc>
                  <a:txBody>
                    <a:bodyPr/>
                    <a:lstStyle/>
                    <a:p>
                      <a:r>
                        <a:rPr lang="es-MX" sz="1100" b="1" i="1" kern="1200" dirty="0">
                          <a:solidFill>
                            <a:schemeClr val="dk1"/>
                          </a:solidFill>
                          <a:latin typeface="+mn-lt"/>
                          <a:ea typeface="+mn-ea"/>
                          <a:cs typeface="+mn-cs"/>
                        </a:rPr>
                        <a:t>Las empresas de préstamo son consideradas como sujetos obligados desde la perspectiva de la normatividad sobre prevención del lavado de activos y financiamiento del terrorismo. 4 (en adelante PLAFT) </a:t>
                      </a:r>
                    </a:p>
                    <a:p>
                      <a:r>
                        <a:rPr lang="es-MX" sz="1100" b="1" i="1" kern="1200" dirty="0">
                          <a:solidFill>
                            <a:schemeClr val="dk1"/>
                          </a:solidFill>
                          <a:latin typeface="+mn-lt"/>
                          <a:ea typeface="+mn-ea"/>
                          <a:cs typeface="+mn-cs"/>
                        </a:rPr>
                        <a:t>De conformidad con la Resolución SBS </a:t>
                      </a:r>
                      <a:r>
                        <a:rPr lang="es-MX" sz="1100" b="1" i="1" kern="1200" dirty="0" err="1">
                          <a:solidFill>
                            <a:schemeClr val="dk1"/>
                          </a:solidFill>
                          <a:latin typeface="+mn-lt"/>
                          <a:ea typeface="+mn-ea"/>
                          <a:cs typeface="+mn-cs"/>
                        </a:rPr>
                        <a:t>N°</a:t>
                      </a:r>
                      <a:r>
                        <a:rPr lang="es-MX" sz="1100" b="1" i="1" kern="1200" dirty="0">
                          <a:solidFill>
                            <a:schemeClr val="dk1"/>
                          </a:solidFill>
                          <a:latin typeface="+mn-lt"/>
                          <a:ea typeface="+mn-ea"/>
                          <a:cs typeface="+mn-cs"/>
                        </a:rPr>
                        <a:t> 789-2018.</a:t>
                      </a:r>
                    </a:p>
                    <a:p>
                      <a:endParaRPr lang="es-MX" sz="1100" b="1" i="1" kern="1200" dirty="0">
                        <a:solidFill>
                          <a:schemeClr val="dk1"/>
                        </a:solidFill>
                        <a:latin typeface="+mn-lt"/>
                        <a:ea typeface="+mn-ea"/>
                        <a:cs typeface="+mn-cs"/>
                      </a:endParaRPr>
                    </a:p>
                    <a:p>
                      <a:r>
                        <a:rPr lang="es-MX" sz="1100" b="1" i="1" kern="1200" dirty="0">
                          <a:solidFill>
                            <a:schemeClr val="dk1"/>
                          </a:solidFill>
                          <a:latin typeface="+mn-lt"/>
                          <a:ea typeface="+mn-ea"/>
                          <a:cs typeface="+mn-cs"/>
                        </a:rPr>
                        <a:t>Revisado por MUÑIZ.</a:t>
                      </a:r>
                      <a:endParaRPr lang="es-PE" sz="1100" b="1" i="1"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s-PE" sz="1400" b="1" dirty="0">
                          <a:solidFill>
                            <a:srgbClr val="00B050"/>
                          </a:solidFill>
                        </a:rPr>
                        <a:t>En proceso</a:t>
                      </a:r>
                      <a:endParaRPr lang="es-PE" sz="1400" dirty="0">
                        <a:solidFill>
                          <a:srgbClr val="00B050"/>
                        </a:solidFill>
                      </a:endParaRPr>
                    </a:p>
                    <a:p>
                      <a:endParaRPr lang="es-PE" sz="1800" b="0" i="0" u="none" strike="noStrike" kern="1200" baseline="0" dirty="0">
                        <a:solidFill>
                          <a:schemeClr val="lt1"/>
                        </a:solidFill>
                        <a:latin typeface="+mn-lt"/>
                        <a:ea typeface="+mn-ea"/>
                        <a:cs typeface="+mn-cs"/>
                      </a:endParaRPr>
                    </a:p>
                    <a:p>
                      <a:r>
                        <a:rPr lang="es-MX" sz="1400" b="0" kern="1200" dirty="0">
                          <a:solidFill>
                            <a:schemeClr val="tx1"/>
                          </a:solidFill>
                          <a:latin typeface="+mn-lt"/>
                          <a:ea typeface="+mn-ea"/>
                          <a:cs typeface="+mn-cs"/>
                        </a:rPr>
                        <a:t>1. Designación de un oficial de cumplimiento.   </a:t>
                      </a:r>
                      <a:r>
                        <a:rPr lang="es-MX" sz="1400" b="1" kern="1200" dirty="0">
                          <a:solidFill>
                            <a:schemeClr val="accent1"/>
                          </a:solidFill>
                          <a:latin typeface="+mn-lt"/>
                          <a:ea typeface="+mn-ea"/>
                          <a:cs typeface="+mn-cs"/>
                        </a:rPr>
                        <a:t>Ok - JCB</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2. Contar con un Manual de PLAFT                       </a:t>
                      </a:r>
                      <a:r>
                        <a:rPr lang="es-MX" sz="1400" b="1" kern="1200" dirty="0">
                          <a:solidFill>
                            <a:schemeClr val="accent1"/>
                          </a:solidFill>
                          <a:latin typeface="+mn-lt"/>
                          <a:ea typeface="+mn-ea"/>
                          <a:cs typeface="+mn-cs"/>
                        </a:rPr>
                        <a:t>OK -Proyectos</a:t>
                      </a:r>
                      <a:r>
                        <a:rPr lang="es-MX" sz="1400" b="0" kern="1200" dirty="0">
                          <a:solidFill>
                            <a:schemeClr val="tx1"/>
                          </a:solidFill>
                          <a:latin typeface="+mn-lt"/>
                          <a:ea typeface="+mn-ea"/>
                          <a:cs typeface="+mn-cs"/>
                        </a:rPr>
                        <a:t>  </a:t>
                      </a:r>
                    </a:p>
                    <a:p>
                      <a:r>
                        <a:rPr lang="es-MX" sz="1400" b="0" kern="1200" dirty="0">
                          <a:solidFill>
                            <a:schemeClr val="tx1"/>
                          </a:solidFill>
                          <a:latin typeface="+mn-lt"/>
                          <a:ea typeface="+mn-ea"/>
                          <a:cs typeface="+mn-cs"/>
                        </a:rPr>
                        <a:t>3. Establecer un Código de Conducta de PLAFT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4. Conocimiento del cliente y del beneficiario final.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5. Conocimiento de directores, trabajadores, entre otros.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6. Planes de capacitación especializada.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7. Registro de Operaciones.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r>
                        <a:rPr lang="es-MX" sz="1400" b="0" kern="1200" dirty="0">
                          <a:solidFill>
                            <a:schemeClr val="tx1"/>
                          </a:solidFill>
                          <a:latin typeface="+mn-lt"/>
                          <a:ea typeface="+mn-ea"/>
                          <a:cs typeface="+mn-cs"/>
                        </a:rPr>
                        <a:t>Cabe indicar que el umbral para el Registro de Operaciones tratándose de préstamos de dinero sin garantía, el sujeto obligado deben registrar operaciones que igualen o superen a US$ 5,000.00 (cinco mil y </a:t>
                      </a:r>
                      <a:r>
                        <a:rPr lang="es-PE" sz="1800" b="0" i="0" u="none" strike="noStrike" kern="1200" baseline="0" dirty="0">
                          <a:solidFill>
                            <a:schemeClr val="lt1"/>
                          </a:solidFill>
                          <a:latin typeface="+mn-lt"/>
                          <a:ea typeface="+mn-ea"/>
                          <a:cs typeface="+mn-cs"/>
                        </a:rPr>
                        <a:t> </a:t>
                      </a:r>
                      <a:r>
                        <a:rPr lang="es-MX" sz="1400" b="0" kern="1200" dirty="0">
                          <a:solidFill>
                            <a:schemeClr val="tx1"/>
                          </a:solidFill>
                          <a:latin typeface="+mn-lt"/>
                          <a:ea typeface="+mn-ea"/>
                          <a:cs typeface="+mn-cs"/>
                        </a:rPr>
                        <a:t>00/100 dólares de los Estados Unidos de América) o su equivalente en moneda nacional u otras monedas. </a:t>
                      </a:r>
                    </a:p>
                    <a:p>
                      <a:r>
                        <a:rPr lang="es-MX" sz="1400" b="0" kern="1200" dirty="0">
                          <a:solidFill>
                            <a:schemeClr val="tx1"/>
                          </a:solidFill>
                          <a:latin typeface="+mn-lt"/>
                          <a:ea typeface="+mn-ea"/>
                          <a:cs typeface="+mn-cs"/>
                        </a:rPr>
                        <a:t>8. Reporte de Operaciones Sospechosas                </a:t>
                      </a:r>
                      <a:r>
                        <a:rPr lang="es-MX" sz="1400" b="1" kern="1200" dirty="0">
                          <a:solidFill>
                            <a:schemeClr val="accent1"/>
                          </a:solidFill>
                          <a:latin typeface="+mn-lt"/>
                          <a:ea typeface="+mn-ea"/>
                          <a:cs typeface="+mn-cs"/>
                        </a:rPr>
                        <a:t>OK -Proyectos</a:t>
                      </a:r>
                      <a:endParaRPr lang="es-MX" sz="1400" b="0" kern="1200" dirty="0">
                        <a:solidFill>
                          <a:schemeClr val="tx1"/>
                        </a:solidFill>
                        <a:latin typeface="+mn-lt"/>
                        <a:ea typeface="+mn-ea"/>
                        <a:cs typeface="+mn-cs"/>
                      </a:endParaRPr>
                    </a:p>
                    <a:p>
                      <a:endParaRPr lang="es-MX" sz="1400" b="0" kern="1200" dirty="0">
                        <a:solidFill>
                          <a:schemeClr val="tx1"/>
                        </a:solidFill>
                        <a:latin typeface="+mn-lt"/>
                        <a:ea typeface="+mn-ea"/>
                        <a:cs typeface="+mn-cs"/>
                      </a:endParaRPr>
                    </a:p>
                    <a:p>
                      <a:endParaRPr lang="es-PE" sz="1400" b="0" i="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65095923"/>
                  </a:ext>
                </a:extLst>
              </a:tr>
            </a:tbl>
          </a:graphicData>
        </a:graphic>
      </p:graphicFrame>
      <p:graphicFrame>
        <p:nvGraphicFramePr>
          <p:cNvPr id="3" name="Tabla 2">
            <a:extLst>
              <a:ext uri="{FF2B5EF4-FFF2-40B4-BE49-F238E27FC236}">
                <a16:creationId xmlns:a16="http://schemas.microsoft.com/office/drawing/2014/main" id="{848E2E50-FB05-A904-3C14-553E3B9B5622}"/>
              </a:ext>
            </a:extLst>
          </p:cNvPr>
          <p:cNvGraphicFramePr>
            <a:graphicFrameLocks noGrp="1"/>
          </p:cNvGraphicFramePr>
          <p:nvPr>
            <p:extLst>
              <p:ext uri="{D42A27DB-BD31-4B8C-83A1-F6EECF244321}">
                <p14:modId xmlns:p14="http://schemas.microsoft.com/office/powerpoint/2010/main" val="1839597617"/>
              </p:ext>
            </p:extLst>
          </p:nvPr>
        </p:nvGraphicFramePr>
        <p:xfrm>
          <a:off x="301568" y="844264"/>
          <a:ext cx="10280705" cy="504891"/>
        </p:xfrm>
        <a:graphic>
          <a:graphicData uri="http://schemas.openxmlformats.org/drawingml/2006/table">
            <a:tbl>
              <a:tblPr firstRow="1" bandRow="1">
                <a:tableStyleId>{5C22544A-7EE6-4342-B048-85BDC9FD1C3A}</a:tableStyleId>
              </a:tblPr>
              <a:tblGrid>
                <a:gridCol w="4851457">
                  <a:extLst>
                    <a:ext uri="{9D8B030D-6E8A-4147-A177-3AD203B41FA5}">
                      <a16:colId xmlns:a16="http://schemas.microsoft.com/office/drawing/2014/main" val="525825366"/>
                    </a:ext>
                  </a:extLst>
                </a:gridCol>
                <a:gridCol w="5429248">
                  <a:extLst>
                    <a:ext uri="{9D8B030D-6E8A-4147-A177-3AD203B41FA5}">
                      <a16:colId xmlns:a16="http://schemas.microsoft.com/office/drawing/2014/main" val="974663150"/>
                    </a:ext>
                  </a:extLst>
                </a:gridCol>
              </a:tblGrid>
              <a:tr h="504891">
                <a:tc>
                  <a:txBody>
                    <a:bodyPr/>
                    <a:lstStyle/>
                    <a:p>
                      <a:pPr algn="ctr"/>
                      <a:r>
                        <a:rPr lang="es-PE" dirty="0"/>
                        <a:t>Requisitos</a:t>
                      </a:r>
                    </a:p>
                  </a:txBody>
                  <a:tcPr/>
                </a:tc>
                <a:tc>
                  <a:txBody>
                    <a:bodyPr/>
                    <a:lstStyle/>
                    <a:p>
                      <a:r>
                        <a:rPr lang="es-PE" dirty="0"/>
                        <a:t>Comentarios MUYA</a:t>
                      </a:r>
                    </a:p>
                  </a:txBody>
                  <a:tcPr/>
                </a:tc>
                <a:extLst>
                  <a:ext uri="{0D108BD9-81ED-4DB2-BD59-A6C34878D82A}">
                    <a16:rowId xmlns:a16="http://schemas.microsoft.com/office/drawing/2014/main" val="4103938315"/>
                  </a:ext>
                </a:extLst>
              </a:tr>
            </a:tbl>
          </a:graphicData>
        </a:graphic>
      </p:graphicFrame>
    </p:spTree>
    <p:extLst>
      <p:ext uri="{BB962C8B-B14F-4D97-AF65-F5344CB8AC3E}">
        <p14:creationId xmlns:p14="http://schemas.microsoft.com/office/powerpoint/2010/main" val="237443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F35C1F0-4418-4043-AA45-990C7680D8CE}" type="slidenum">
              <a:rPr lang="es-PE" smtClean="0"/>
              <a:pPr>
                <a:defRPr/>
              </a:pPr>
              <a:t>6</a:t>
            </a:fld>
            <a:endParaRPr lang="es-PE"/>
          </a:p>
        </p:txBody>
      </p:sp>
      <p:sp>
        <p:nvSpPr>
          <p:cNvPr id="2" name="CuadroTexto 1">
            <a:extLst>
              <a:ext uri="{FF2B5EF4-FFF2-40B4-BE49-F238E27FC236}">
                <a16:creationId xmlns:a16="http://schemas.microsoft.com/office/drawing/2014/main" id="{1E66A802-0ED3-4256-9233-E0847DF8F89B}"/>
              </a:ext>
            </a:extLst>
          </p:cNvPr>
          <p:cNvSpPr txBox="1"/>
          <p:nvPr/>
        </p:nvSpPr>
        <p:spPr>
          <a:xfrm>
            <a:off x="187269" y="144496"/>
            <a:ext cx="2775465" cy="584775"/>
          </a:xfrm>
          <a:prstGeom prst="rect">
            <a:avLst/>
          </a:prstGeom>
          <a:noFill/>
        </p:spPr>
        <p:txBody>
          <a:bodyPr wrap="square" rtlCol="0">
            <a:spAutoFit/>
          </a:bodyPr>
          <a:lstStyle/>
          <a:p>
            <a:r>
              <a:rPr lang="es-MX" sz="3200" b="1" dirty="0">
                <a:solidFill>
                  <a:schemeClr val="accent1"/>
                </a:solidFill>
              </a:rPr>
              <a:t>Aspecto Legal</a:t>
            </a:r>
            <a:endParaRPr lang="es-PE" sz="3200" b="1" dirty="0">
              <a:solidFill>
                <a:schemeClr val="accent1"/>
              </a:solidFill>
            </a:endParaRPr>
          </a:p>
        </p:txBody>
      </p:sp>
      <p:graphicFrame>
        <p:nvGraphicFramePr>
          <p:cNvPr id="16" name="Tabla 15">
            <a:extLst>
              <a:ext uri="{FF2B5EF4-FFF2-40B4-BE49-F238E27FC236}">
                <a16:creationId xmlns:a16="http://schemas.microsoft.com/office/drawing/2014/main" id="{DCAD22BD-586F-01AA-E396-513D549CAE56}"/>
              </a:ext>
            </a:extLst>
          </p:cNvPr>
          <p:cNvGraphicFramePr>
            <a:graphicFrameLocks noGrp="1"/>
          </p:cNvGraphicFramePr>
          <p:nvPr>
            <p:extLst>
              <p:ext uri="{D42A27DB-BD31-4B8C-83A1-F6EECF244321}">
                <p14:modId xmlns:p14="http://schemas.microsoft.com/office/powerpoint/2010/main" val="891504236"/>
              </p:ext>
            </p:extLst>
          </p:nvPr>
        </p:nvGraphicFramePr>
        <p:xfrm>
          <a:off x="301569" y="1503997"/>
          <a:ext cx="10280706" cy="944880"/>
        </p:xfrm>
        <a:graphic>
          <a:graphicData uri="http://schemas.openxmlformats.org/drawingml/2006/table">
            <a:tbl>
              <a:tblPr firstRow="1" bandRow="1">
                <a:tableStyleId>{5C22544A-7EE6-4342-B048-85BDC9FD1C3A}</a:tableStyleId>
              </a:tblPr>
              <a:tblGrid>
                <a:gridCol w="1974906">
                  <a:extLst>
                    <a:ext uri="{9D8B030D-6E8A-4147-A177-3AD203B41FA5}">
                      <a16:colId xmlns:a16="http://schemas.microsoft.com/office/drawing/2014/main" val="525825366"/>
                    </a:ext>
                  </a:extLst>
                </a:gridCol>
                <a:gridCol w="2886075">
                  <a:extLst>
                    <a:ext uri="{9D8B030D-6E8A-4147-A177-3AD203B41FA5}">
                      <a16:colId xmlns:a16="http://schemas.microsoft.com/office/drawing/2014/main" val="2236280016"/>
                    </a:ext>
                  </a:extLst>
                </a:gridCol>
                <a:gridCol w="5419725">
                  <a:extLst>
                    <a:ext uri="{9D8B030D-6E8A-4147-A177-3AD203B41FA5}">
                      <a16:colId xmlns:a16="http://schemas.microsoft.com/office/drawing/2014/main" val="974663150"/>
                    </a:ext>
                  </a:extLst>
                </a:gridCol>
              </a:tblGrid>
              <a:tr h="0">
                <a:tc>
                  <a:txBody>
                    <a:bodyPr/>
                    <a:lstStyle/>
                    <a:p>
                      <a:r>
                        <a:rPr lang="es-PE" sz="1400" b="0" kern="1200" dirty="0">
                          <a:solidFill>
                            <a:schemeClr val="tx1"/>
                          </a:solidFill>
                          <a:latin typeface="+mn-lt"/>
                          <a:ea typeface="+mn-ea"/>
                          <a:cs typeface="+mn-cs"/>
                        </a:rPr>
                        <a:t>4) </a:t>
                      </a:r>
                      <a:r>
                        <a:rPr lang="es-MX" sz="1400" b="0" kern="1200" dirty="0">
                          <a:solidFill>
                            <a:schemeClr val="tx1"/>
                          </a:solidFill>
                          <a:latin typeface="+mn-lt"/>
                          <a:ea typeface="+mn-ea"/>
                          <a:cs typeface="+mn-cs"/>
                        </a:rPr>
                        <a:t>Tratamiento de las tasas máximas de interés a ser cobradas </a:t>
                      </a:r>
                    </a:p>
                    <a:p>
                      <a:endParaRPr lang="es-PE" sz="1400" b="0" kern="1200" dirty="0">
                        <a:solidFill>
                          <a:schemeClr val="tx1"/>
                        </a:solidFill>
                        <a:latin typeface="+mn-lt"/>
                        <a:ea typeface="+mn-ea"/>
                        <a:cs typeface="+mn-cs"/>
                      </a:endParaRPr>
                    </a:p>
                  </a:txBody>
                  <a:tcPr>
                    <a:solidFill>
                      <a:schemeClr val="accent5">
                        <a:lumMod val="20000"/>
                        <a:lumOff val="80000"/>
                      </a:schemeClr>
                    </a:solidFill>
                  </a:tcPr>
                </a:tc>
                <a:tc>
                  <a:txBody>
                    <a:bodyPr/>
                    <a:lstStyle/>
                    <a:p>
                      <a:r>
                        <a:rPr lang="es-MX" sz="1100" b="1" i="1" kern="1200" dirty="0">
                          <a:solidFill>
                            <a:schemeClr val="dk1"/>
                          </a:solidFill>
                          <a:latin typeface="+mn-lt"/>
                          <a:ea typeface="+mn-ea"/>
                          <a:cs typeface="+mn-cs"/>
                        </a:rPr>
                        <a:t>Es el Banco Central de Reserva del Perú la entidad que tiene a su cargo la determinación de las tasas de interés, tanto compensatorio, moratorio como interés legal. </a:t>
                      </a:r>
                      <a:endParaRPr lang="es-PE" sz="1100" b="1" i="1"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s-PE" sz="1400" b="1" dirty="0">
                          <a:solidFill>
                            <a:srgbClr val="00B050"/>
                          </a:solidFill>
                        </a:rPr>
                        <a:t>En proceso</a:t>
                      </a:r>
                      <a:endParaRPr lang="es-PE" sz="1400" dirty="0">
                        <a:solidFill>
                          <a:srgbClr val="00B050"/>
                        </a:solidFill>
                      </a:endParaRPr>
                    </a:p>
                    <a:p>
                      <a:r>
                        <a:rPr lang="es-MX" sz="1400" b="0" kern="1200" dirty="0">
                          <a:solidFill>
                            <a:schemeClr val="tx1"/>
                          </a:solidFill>
                          <a:latin typeface="+mn-lt"/>
                          <a:ea typeface="+mn-ea"/>
                          <a:cs typeface="+mn-cs"/>
                        </a:rPr>
                        <a:t>Se revisará con Finanzas – Marcos Castro.</a:t>
                      </a:r>
                    </a:p>
                    <a:p>
                      <a:endParaRPr lang="es-PE" sz="1400" b="0" i="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65095923"/>
                  </a:ext>
                </a:extLst>
              </a:tr>
            </a:tbl>
          </a:graphicData>
        </a:graphic>
      </p:graphicFrame>
      <p:graphicFrame>
        <p:nvGraphicFramePr>
          <p:cNvPr id="3" name="Tabla 2">
            <a:extLst>
              <a:ext uri="{FF2B5EF4-FFF2-40B4-BE49-F238E27FC236}">
                <a16:creationId xmlns:a16="http://schemas.microsoft.com/office/drawing/2014/main" id="{848E2E50-FB05-A904-3C14-553E3B9B5622}"/>
              </a:ext>
            </a:extLst>
          </p:cNvPr>
          <p:cNvGraphicFramePr>
            <a:graphicFrameLocks noGrp="1"/>
          </p:cNvGraphicFramePr>
          <p:nvPr/>
        </p:nvGraphicFramePr>
        <p:xfrm>
          <a:off x="301568" y="844264"/>
          <a:ext cx="10280705" cy="504891"/>
        </p:xfrm>
        <a:graphic>
          <a:graphicData uri="http://schemas.openxmlformats.org/drawingml/2006/table">
            <a:tbl>
              <a:tblPr firstRow="1" bandRow="1">
                <a:tableStyleId>{5C22544A-7EE6-4342-B048-85BDC9FD1C3A}</a:tableStyleId>
              </a:tblPr>
              <a:tblGrid>
                <a:gridCol w="4851457">
                  <a:extLst>
                    <a:ext uri="{9D8B030D-6E8A-4147-A177-3AD203B41FA5}">
                      <a16:colId xmlns:a16="http://schemas.microsoft.com/office/drawing/2014/main" val="525825366"/>
                    </a:ext>
                  </a:extLst>
                </a:gridCol>
                <a:gridCol w="5429248">
                  <a:extLst>
                    <a:ext uri="{9D8B030D-6E8A-4147-A177-3AD203B41FA5}">
                      <a16:colId xmlns:a16="http://schemas.microsoft.com/office/drawing/2014/main" val="974663150"/>
                    </a:ext>
                  </a:extLst>
                </a:gridCol>
              </a:tblGrid>
              <a:tr h="504891">
                <a:tc>
                  <a:txBody>
                    <a:bodyPr/>
                    <a:lstStyle/>
                    <a:p>
                      <a:pPr algn="ctr"/>
                      <a:r>
                        <a:rPr lang="es-PE" dirty="0"/>
                        <a:t>Requisitos</a:t>
                      </a:r>
                    </a:p>
                  </a:txBody>
                  <a:tcPr/>
                </a:tc>
                <a:tc>
                  <a:txBody>
                    <a:bodyPr/>
                    <a:lstStyle/>
                    <a:p>
                      <a:r>
                        <a:rPr lang="es-PE" dirty="0"/>
                        <a:t>Comentarios MUYA</a:t>
                      </a:r>
                    </a:p>
                  </a:txBody>
                  <a:tcPr/>
                </a:tc>
                <a:extLst>
                  <a:ext uri="{0D108BD9-81ED-4DB2-BD59-A6C34878D82A}">
                    <a16:rowId xmlns:a16="http://schemas.microsoft.com/office/drawing/2014/main" val="4103938315"/>
                  </a:ext>
                </a:extLst>
              </a:tr>
            </a:tbl>
          </a:graphicData>
        </a:graphic>
      </p:graphicFrame>
      <p:graphicFrame>
        <p:nvGraphicFramePr>
          <p:cNvPr id="5" name="Tabla 4">
            <a:extLst>
              <a:ext uri="{FF2B5EF4-FFF2-40B4-BE49-F238E27FC236}">
                <a16:creationId xmlns:a16="http://schemas.microsoft.com/office/drawing/2014/main" id="{C43A5DF2-7536-D0E8-AEC4-474A6D5B7B7A}"/>
              </a:ext>
            </a:extLst>
          </p:cNvPr>
          <p:cNvGraphicFramePr>
            <a:graphicFrameLocks noGrp="1"/>
          </p:cNvGraphicFramePr>
          <p:nvPr>
            <p:extLst>
              <p:ext uri="{D42A27DB-BD31-4B8C-83A1-F6EECF244321}">
                <p14:modId xmlns:p14="http://schemas.microsoft.com/office/powerpoint/2010/main" val="977893670"/>
              </p:ext>
            </p:extLst>
          </p:nvPr>
        </p:nvGraphicFramePr>
        <p:xfrm>
          <a:off x="301568" y="2907873"/>
          <a:ext cx="10280706" cy="762000"/>
        </p:xfrm>
        <a:graphic>
          <a:graphicData uri="http://schemas.openxmlformats.org/drawingml/2006/table">
            <a:tbl>
              <a:tblPr firstRow="1" bandRow="1">
                <a:tableStyleId>{5C22544A-7EE6-4342-B048-85BDC9FD1C3A}</a:tableStyleId>
              </a:tblPr>
              <a:tblGrid>
                <a:gridCol w="1974906">
                  <a:extLst>
                    <a:ext uri="{9D8B030D-6E8A-4147-A177-3AD203B41FA5}">
                      <a16:colId xmlns:a16="http://schemas.microsoft.com/office/drawing/2014/main" val="525825366"/>
                    </a:ext>
                  </a:extLst>
                </a:gridCol>
                <a:gridCol w="2886075">
                  <a:extLst>
                    <a:ext uri="{9D8B030D-6E8A-4147-A177-3AD203B41FA5}">
                      <a16:colId xmlns:a16="http://schemas.microsoft.com/office/drawing/2014/main" val="2236280016"/>
                    </a:ext>
                  </a:extLst>
                </a:gridCol>
                <a:gridCol w="5419725">
                  <a:extLst>
                    <a:ext uri="{9D8B030D-6E8A-4147-A177-3AD203B41FA5}">
                      <a16:colId xmlns:a16="http://schemas.microsoft.com/office/drawing/2014/main" val="974663150"/>
                    </a:ext>
                  </a:extLst>
                </a:gridCol>
              </a:tblGrid>
              <a:tr h="0">
                <a:tc>
                  <a:txBody>
                    <a:bodyPr/>
                    <a:lstStyle/>
                    <a:p>
                      <a:r>
                        <a:rPr lang="es-PE" sz="1400" b="0" kern="1200" dirty="0">
                          <a:solidFill>
                            <a:schemeClr val="tx1"/>
                          </a:solidFill>
                          <a:latin typeface="+mn-lt"/>
                          <a:ea typeface="+mn-ea"/>
                          <a:cs typeface="+mn-cs"/>
                        </a:rPr>
                        <a:t>5) </a:t>
                      </a:r>
                      <a:r>
                        <a:rPr lang="es-MX" sz="1400" b="0" kern="1200" dirty="0">
                          <a:solidFill>
                            <a:schemeClr val="tx1"/>
                          </a:solidFill>
                          <a:latin typeface="+mn-lt"/>
                          <a:ea typeface="+mn-ea"/>
                          <a:cs typeface="+mn-cs"/>
                        </a:rPr>
                        <a:t>Aspectos tributarios</a:t>
                      </a:r>
                    </a:p>
                    <a:p>
                      <a:endParaRPr lang="es-PE" sz="1400" b="0" kern="1200" dirty="0">
                        <a:solidFill>
                          <a:schemeClr val="tx1"/>
                        </a:solidFill>
                        <a:latin typeface="+mn-lt"/>
                        <a:ea typeface="+mn-ea"/>
                        <a:cs typeface="+mn-cs"/>
                      </a:endParaRPr>
                    </a:p>
                  </a:txBody>
                  <a:tcPr>
                    <a:solidFill>
                      <a:schemeClr val="accent5">
                        <a:lumMod val="20000"/>
                        <a:lumOff val="80000"/>
                      </a:schemeClr>
                    </a:solidFill>
                  </a:tcPr>
                </a:tc>
                <a:tc>
                  <a:txBody>
                    <a:bodyPr/>
                    <a:lstStyle/>
                    <a:p>
                      <a:r>
                        <a:rPr lang="es-MX" sz="1100" b="1" i="1" kern="1200" dirty="0">
                          <a:solidFill>
                            <a:schemeClr val="dk1"/>
                          </a:solidFill>
                          <a:latin typeface="+mn-lt"/>
                          <a:ea typeface="+mn-ea"/>
                          <a:cs typeface="+mn-cs"/>
                        </a:rPr>
                        <a:t>Los intereses estarán grabados al IGV porque no somos empresa financiera. Por normativa solo están exonerados del IGV las empresas financieras.</a:t>
                      </a:r>
                      <a:endParaRPr lang="es-PE" sz="1100" b="1" i="1"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s-PE" sz="1400" b="1" dirty="0">
                          <a:solidFill>
                            <a:srgbClr val="00B050"/>
                          </a:solidFill>
                        </a:rPr>
                        <a:t>En proceso</a:t>
                      </a:r>
                      <a:endParaRPr lang="es-PE" sz="1400" dirty="0">
                        <a:solidFill>
                          <a:srgbClr val="00B050"/>
                        </a:solidFill>
                      </a:endParaRPr>
                    </a:p>
                    <a:p>
                      <a:r>
                        <a:rPr lang="es-MX" sz="1400" b="0" kern="1200" dirty="0">
                          <a:solidFill>
                            <a:schemeClr val="tx1"/>
                          </a:solidFill>
                          <a:latin typeface="+mn-lt"/>
                          <a:ea typeface="+mn-ea"/>
                          <a:cs typeface="+mn-cs"/>
                        </a:rPr>
                        <a:t>Se revisará con contabilidad – Marcos Castro.</a:t>
                      </a:r>
                    </a:p>
                    <a:p>
                      <a:endParaRPr lang="es-PE" sz="1400" b="0" i="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65095923"/>
                  </a:ext>
                </a:extLst>
              </a:tr>
            </a:tbl>
          </a:graphicData>
        </a:graphic>
      </p:graphicFrame>
      <p:pic>
        <p:nvPicPr>
          <p:cNvPr id="7" name="Imagen 6">
            <a:extLst>
              <a:ext uri="{FF2B5EF4-FFF2-40B4-BE49-F238E27FC236}">
                <a16:creationId xmlns:a16="http://schemas.microsoft.com/office/drawing/2014/main" id="{580F80BC-7F0B-D416-90B0-1D2E747539DC}"/>
              </a:ext>
            </a:extLst>
          </p:cNvPr>
          <p:cNvPicPr>
            <a:picLocks noChangeAspect="1"/>
          </p:cNvPicPr>
          <p:nvPr/>
        </p:nvPicPr>
        <p:blipFill>
          <a:blip r:embed="rId3"/>
          <a:stretch>
            <a:fillRect/>
          </a:stretch>
        </p:blipFill>
        <p:spPr>
          <a:xfrm>
            <a:off x="939744" y="3838356"/>
            <a:ext cx="6291788" cy="2684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21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BDBED0-DF06-E486-D6F6-264A2DCC2689}"/>
              </a:ext>
            </a:extLst>
          </p:cNvPr>
          <p:cNvSpPr txBox="1"/>
          <p:nvPr/>
        </p:nvSpPr>
        <p:spPr>
          <a:xfrm>
            <a:off x="187269" y="144496"/>
            <a:ext cx="4584756" cy="584775"/>
          </a:xfrm>
          <a:prstGeom prst="rect">
            <a:avLst/>
          </a:prstGeom>
          <a:noFill/>
        </p:spPr>
        <p:txBody>
          <a:bodyPr wrap="square" rtlCol="0">
            <a:spAutoFit/>
          </a:bodyPr>
          <a:lstStyle/>
          <a:p>
            <a:r>
              <a:rPr lang="es-MX" sz="3200" b="1" dirty="0">
                <a:solidFill>
                  <a:schemeClr val="accent1"/>
                </a:solidFill>
              </a:rPr>
              <a:t>Preguntas frecuentes</a:t>
            </a:r>
            <a:endParaRPr lang="es-PE" sz="3200" b="1" dirty="0">
              <a:solidFill>
                <a:schemeClr val="accent1"/>
              </a:solidFill>
            </a:endParaRPr>
          </a:p>
        </p:txBody>
      </p:sp>
      <p:sp>
        <p:nvSpPr>
          <p:cNvPr id="6" name="CuadroTexto 5">
            <a:extLst>
              <a:ext uri="{FF2B5EF4-FFF2-40B4-BE49-F238E27FC236}">
                <a16:creationId xmlns:a16="http://schemas.microsoft.com/office/drawing/2014/main" id="{66CBA357-0B3B-96DE-2E78-8D5F351B8955}"/>
              </a:ext>
            </a:extLst>
          </p:cNvPr>
          <p:cNvSpPr txBox="1"/>
          <p:nvPr/>
        </p:nvSpPr>
        <p:spPr>
          <a:xfrm>
            <a:off x="187268" y="729271"/>
            <a:ext cx="11233207" cy="369332"/>
          </a:xfrm>
          <a:prstGeom prst="rect">
            <a:avLst/>
          </a:prstGeom>
          <a:noFill/>
        </p:spPr>
        <p:txBody>
          <a:bodyPr wrap="square" rtlCol="0">
            <a:spAutoFit/>
          </a:bodyPr>
          <a:lstStyle/>
          <a:p>
            <a:r>
              <a:rPr lang="es-MX" b="1" dirty="0">
                <a:solidFill>
                  <a:schemeClr val="accent1"/>
                </a:solidFill>
              </a:rPr>
              <a:t>¿Si el contrato se resuelve por falta de pago, MUYA toma la garantía pactada, estamos cubiertos legalmente? </a:t>
            </a:r>
            <a:endParaRPr lang="es-PE" b="1" dirty="0">
              <a:solidFill>
                <a:schemeClr val="accent1"/>
              </a:solidFill>
            </a:endParaRPr>
          </a:p>
        </p:txBody>
      </p:sp>
      <p:sp>
        <p:nvSpPr>
          <p:cNvPr id="7" name="CuadroTexto 6">
            <a:extLst>
              <a:ext uri="{FF2B5EF4-FFF2-40B4-BE49-F238E27FC236}">
                <a16:creationId xmlns:a16="http://schemas.microsoft.com/office/drawing/2014/main" id="{7D82EFA8-65E5-506C-B55F-321536001824}"/>
              </a:ext>
            </a:extLst>
          </p:cNvPr>
          <p:cNvSpPr txBox="1"/>
          <p:nvPr/>
        </p:nvSpPr>
        <p:spPr>
          <a:xfrm>
            <a:off x="187268" y="1234436"/>
            <a:ext cx="11233207" cy="369332"/>
          </a:xfrm>
          <a:prstGeom prst="rect">
            <a:avLst/>
          </a:prstGeom>
          <a:noFill/>
        </p:spPr>
        <p:txBody>
          <a:bodyPr wrap="square" rtlCol="0">
            <a:spAutoFit/>
          </a:bodyPr>
          <a:lstStyle/>
          <a:p>
            <a:r>
              <a:rPr lang="es-MX" dirty="0"/>
              <a:t>De acuerdo a contrato clausula quinta y sexta estamos cubiertos.</a:t>
            </a:r>
            <a:endParaRPr lang="es-PE" dirty="0">
              <a:solidFill>
                <a:srgbClr val="FF0000"/>
              </a:solidFill>
            </a:endParaRPr>
          </a:p>
        </p:txBody>
      </p:sp>
      <p:sp>
        <p:nvSpPr>
          <p:cNvPr id="2" name="CuadroTexto 1">
            <a:extLst>
              <a:ext uri="{FF2B5EF4-FFF2-40B4-BE49-F238E27FC236}">
                <a16:creationId xmlns:a16="http://schemas.microsoft.com/office/drawing/2014/main" id="{270AF55E-FFA3-919C-8FC8-3DDCFEE13959}"/>
              </a:ext>
            </a:extLst>
          </p:cNvPr>
          <p:cNvSpPr txBox="1"/>
          <p:nvPr/>
        </p:nvSpPr>
        <p:spPr>
          <a:xfrm>
            <a:off x="187267" y="2083428"/>
            <a:ext cx="11585633" cy="3754874"/>
          </a:xfrm>
          <a:prstGeom prst="rect">
            <a:avLst/>
          </a:prstGeom>
          <a:noFill/>
        </p:spPr>
        <p:txBody>
          <a:bodyPr wrap="square">
            <a:spAutoFit/>
          </a:bodyPr>
          <a:lstStyle/>
          <a:p>
            <a:pPr marL="449580"/>
            <a:r>
              <a:rPr lang="es-PE" sz="1400" b="1" i="1" dirty="0">
                <a:effectLst/>
                <a:latin typeface="Calibri" panose="020F0502020204030204" pitchFamily="34" charset="0"/>
                <a:ea typeface="Calibri" panose="020F0502020204030204" pitchFamily="34" charset="0"/>
              </a:rPr>
              <a:t>QUINTA : OBLIGACIONES DEL DEUDOR Y EL SEGUNDO TITULAR</a:t>
            </a:r>
            <a:endParaRPr lang="es-PE" sz="1400" dirty="0">
              <a:effectLst/>
              <a:latin typeface="Calibri" panose="020F0502020204030204" pitchFamily="34" charset="0"/>
              <a:ea typeface="Calibri" panose="020F0502020204030204" pitchFamily="34" charset="0"/>
            </a:endParaRPr>
          </a:p>
          <a:p>
            <a:pPr marL="449580"/>
            <a:r>
              <a:rPr lang="es-PE" sz="1400" i="1" dirty="0">
                <a:effectLst/>
                <a:latin typeface="Calibri" panose="020F0502020204030204" pitchFamily="34" charset="0"/>
                <a:ea typeface="Calibri" panose="020F0502020204030204" pitchFamily="34" charset="0"/>
              </a:rPr>
              <a:t>[…]</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t>
            </a:r>
            <a:r>
              <a:rPr lang="es-PE" sz="1400" i="1" dirty="0" err="1">
                <a:effectLst/>
                <a:latin typeface="Calibri" panose="020F0502020204030204" pitchFamily="34" charset="0"/>
                <a:ea typeface="Calibri" panose="020F0502020204030204" pitchFamily="34" charset="0"/>
              </a:rPr>
              <a:t>iii</a:t>
            </a:r>
            <a:r>
              <a:rPr lang="es-PE" sz="1400" i="1" dirty="0">
                <a:effectLst/>
                <a:latin typeface="Calibri" panose="020F0502020204030204" pitchFamily="34" charset="0"/>
                <a:ea typeface="Calibri" panose="020F0502020204030204" pitchFamily="34" charset="0"/>
              </a:rPr>
              <a:t>) Siempre que exista un saldo a favor de MUYA, esta -sin perjuicio de haber realizado la cobranza de las cuotas impagas</a:t>
            </a:r>
            <a:r>
              <a:rPr lang="es-PE" sz="1400" b="1" i="1" u="sng" dirty="0">
                <a:effectLst/>
                <a:latin typeface="Calibri" panose="020F0502020204030204" pitchFamily="34" charset="0"/>
                <a:ea typeface="Calibri" panose="020F0502020204030204" pitchFamily="34" charset="0"/>
              </a:rPr>
              <a:t>- podrá usar el mecanismo de la puesta a disposición del derecho de sepultura del cual es titular EL DEUDOR</a:t>
            </a:r>
            <a:r>
              <a:rPr lang="es-PE" sz="1400" i="1" dirty="0">
                <a:effectLst/>
                <a:latin typeface="Calibri" panose="020F0502020204030204" pitchFamily="34" charset="0"/>
                <a:ea typeface="Calibri" panose="020F0502020204030204" pitchFamily="34" charset="0"/>
              </a:rPr>
              <a:t> (previsto en el mencionado ANEXO </a:t>
            </a:r>
            <a:r>
              <a:rPr lang="es-PE" sz="1400" i="1" dirty="0" err="1">
                <a:effectLst/>
                <a:latin typeface="Calibri" panose="020F0502020204030204" pitchFamily="34" charset="0"/>
                <a:ea typeface="Calibri" panose="020F0502020204030204" pitchFamily="34" charset="0"/>
              </a:rPr>
              <a:t>Nº</a:t>
            </a:r>
            <a:r>
              <a:rPr lang="es-PE" sz="1400" i="1" dirty="0">
                <a:effectLst/>
                <a:latin typeface="Calibri" panose="020F0502020204030204" pitchFamily="34" charset="0"/>
                <a:ea typeface="Calibri" panose="020F0502020204030204" pitchFamily="34" charset="0"/>
              </a:rPr>
              <a:t> 02) </a:t>
            </a:r>
            <a:r>
              <a:rPr lang="es-PE" sz="1400" b="1" i="1" u="sng" dirty="0">
                <a:effectLst/>
                <a:latin typeface="Calibri" panose="020F0502020204030204" pitchFamily="34" charset="0"/>
                <a:ea typeface="Calibri" panose="020F0502020204030204" pitchFamily="34" charset="0"/>
              </a:rPr>
              <a:t>a efectos de que MUYA asuma la titularidad del derecho de sepultura, perdiendo EL DEUDOR todo derecho sobre el derecho de sepultura entregado a su favor</a:t>
            </a:r>
            <a:r>
              <a:rPr lang="es-PE" sz="1400" i="1" dirty="0">
                <a:effectLst/>
                <a:latin typeface="Calibri" panose="020F0502020204030204" pitchFamily="34" charset="0"/>
                <a:ea typeface="Calibri" panose="020F0502020204030204" pitchFamily="34" charset="0"/>
              </a:rPr>
              <a:t> y resolviéndose automáticamente el contrato privado de cesión de derecho de sepultura y servicios funerarios correspondiente.</a:t>
            </a:r>
            <a:endParaRPr lang="es-PE" sz="1400" dirty="0">
              <a:effectLst/>
              <a:latin typeface="Calibri" panose="020F0502020204030204" pitchFamily="34" charset="0"/>
              <a:ea typeface="Calibri" panose="020F0502020204030204" pitchFamily="34" charset="0"/>
            </a:endParaRPr>
          </a:p>
          <a:p>
            <a:pPr marL="449580"/>
            <a:r>
              <a:rPr lang="es-PE" sz="1400" i="1" dirty="0">
                <a:effectLst/>
                <a:latin typeface="Calibri" panose="020F0502020204030204" pitchFamily="34" charset="0"/>
                <a:ea typeface="Calibri" panose="020F0502020204030204" pitchFamily="34" charset="0"/>
              </a:rPr>
              <a:t> </a:t>
            </a:r>
            <a:endParaRPr lang="es-PE" sz="1400" dirty="0">
              <a:effectLst/>
              <a:latin typeface="Calibri" panose="020F0502020204030204" pitchFamily="34" charset="0"/>
              <a:ea typeface="Calibri" panose="020F0502020204030204" pitchFamily="34" charset="0"/>
            </a:endParaRPr>
          </a:p>
          <a:p>
            <a:pPr marL="449580"/>
            <a:r>
              <a:rPr lang="es-PE" sz="1400" b="1" i="1" dirty="0">
                <a:effectLst/>
                <a:latin typeface="Calibri" panose="020F0502020204030204" pitchFamily="34" charset="0"/>
                <a:ea typeface="Calibri" panose="020F0502020204030204" pitchFamily="34" charset="0"/>
              </a:rPr>
              <a:t>SEXTA: PUESTA A DISPOCIÓN DEL DERECHO DE SEPULTURA</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Al momento de la suscripción del presente contrato, EL DEUDOR pone a disposición de MUYA el derecho de sepultura del cual es titular EL DEUDOR (y, de ser el caso, EL SEGUNDO TITULAR) cuyos términos y condiciones son conocidos por las Partes y que MUYA, ante cualquier incumplimiento por parte de EL DEUDOR, podrá dar por extinguido y disponer del espacio sobre el cual se ha constituido el referido derecho de sepultura con el fin de que sirva de mecanismo de cobertura o pago del crédito o préstamo que no hubiere sido pagada, total o parcialmente, por EL DEUDOR o bien para poder compensar cualquier daño, sin perjuicio del derecho de MUYA de exigir el pago y/o la indemnización de cualquier daño no pagado y/o resarcido.</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En caso de incumplimiento del pago del dinero otorgado en calidad de préstamo, EL DEUDOR manifiesta su conformidad con que MUYA deje sin efecto el referido derecho de sepultura.</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Asimismo, el SEGUNDO TITULAR declara expresamente que renuncia a cualquier derecho respecto al derecho de sepultura frente a un eventual incumplimiento de pago por parte del DEUDOR a favor de MUYA.</a:t>
            </a:r>
            <a:endParaRPr lang="es-PE" sz="1400" dirty="0">
              <a:effectLst/>
              <a:latin typeface="Calibri" panose="020F0502020204030204" pitchFamily="34" charset="0"/>
              <a:ea typeface="Calibri" panose="020F0502020204030204" pitchFamily="34" charset="0"/>
            </a:endParaRPr>
          </a:p>
        </p:txBody>
      </p:sp>
      <p:sp>
        <p:nvSpPr>
          <p:cNvPr id="5" name="3 Marcador de número de diapositiva">
            <a:extLst>
              <a:ext uri="{FF2B5EF4-FFF2-40B4-BE49-F238E27FC236}">
                <a16:creationId xmlns:a16="http://schemas.microsoft.com/office/drawing/2014/main" id="{AB0842A5-76A6-7502-912E-99D5DAB560AF}"/>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7</a:t>
            </a:fld>
            <a:endParaRPr lang="es-PE"/>
          </a:p>
        </p:txBody>
      </p:sp>
    </p:spTree>
    <p:extLst>
      <p:ext uri="{BB962C8B-B14F-4D97-AF65-F5344CB8AC3E}">
        <p14:creationId xmlns:p14="http://schemas.microsoft.com/office/powerpoint/2010/main" val="102902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0525F3-C3AA-44BE-BDFF-C63B4A73221A}"/>
              </a:ext>
            </a:extLst>
          </p:cNvPr>
          <p:cNvSpPr txBox="1"/>
          <p:nvPr/>
        </p:nvSpPr>
        <p:spPr>
          <a:xfrm>
            <a:off x="187267" y="2083428"/>
            <a:ext cx="11585633" cy="3754874"/>
          </a:xfrm>
          <a:prstGeom prst="rect">
            <a:avLst/>
          </a:prstGeom>
          <a:noFill/>
        </p:spPr>
        <p:txBody>
          <a:bodyPr wrap="square">
            <a:spAutoFit/>
          </a:bodyPr>
          <a:lstStyle/>
          <a:p>
            <a:pPr marL="449580"/>
            <a:r>
              <a:rPr lang="es-PE" sz="1400" b="1" i="1" dirty="0">
                <a:effectLst/>
                <a:latin typeface="Calibri" panose="020F0502020204030204" pitchFamily="34" charset="0"/>
                <a:ea typeface="Calibri" panose="020F0502020204030204" pitchFamily="34" charset="0"/>
              </a:rPr>
              <a:t>QUINTA : OBLIGACIONES DEL DEUDOR Y EL SEGUNDO TITULAR</a:t>
            </a:r>
            <a:endParaRPr lang="es-PE" sz="1400" dirty="0">
              <a:effectLst/>
              <a:latin typeface="Calibri" panose="020F0502020204030204" pitchFamily="34" charset="0"/>
              <a:ea typeface="Calibri" panose="020F0502020204030204" pitchFamily="34" charset="0"/>
            </a:endParaRPr>
          </a:p>
          <a:p>
            <a:pPr marL="449580"/>
            <a:r>
              <a:rPr lang="es-PE" sz="1400" i="1" dirty="0">
                <a:effectLst/>
                <a:latin typeface="Calibri" panose="020F0502020204030204" pitchFamily="34" charset="0"/>
                <a:ea typeface="Calibri" panose="020F0502020204030204" pitchFamily="34" charset="0"/>
              </a:rPr>
              <a:t>[…]</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t>
            </a:r>
            <a:r>
              <a:rPr lang="es-PE" sz="1400" i="1" dirty="0" err="1">
                <a:effectLst/>
                <a:latin typeface="Calibri" panose="020F0502020204030204" pitchFamily="34" charset="0"/>
                <a:ea typeface="Calibri" panose="020F0502020204030204" pitchFamily="34" charset="0"/>
              </a:rPr>
              <a:t>iii</a:t>
            </a:r>
            <a:r>
              <a:rPr lang="es-PE" sz="1400" i="1" dirty="0">
                <a:effectLst/>
                <a:latin typeface="Calibri" panose="020F0502020204030204" pitchFamily="34" charset="0"/>
                <a:ea typeface="Calibri" panose="020F0502020204030204" pitchFamily="34" charset="0"/>
              </a:rPr>
              <a:t>) Siempre que exista un saldo a favor de MUYA, esta -sin perjuicio de haber realizado la cobranza de las cuotas impagas</a:t>
            </a:r>
            <a:r>
              <a:rPr lang="es-PE" sz="1400" b="1" i="1" u="sng" dirty="0">
                <a:effectLst/>
                <a:latin typeface="Calibri" panose="020F0502020204030204" pitchFamily="34" charset="0"/>
                <a:ea typeface="Calibri" panose="020F0502020204030204" pitchFamily="34" charset="0"/>
              </a:rPr>
              <a:t>- podrá usar el mecanismo de la puesta a disposición del derecho de sepultura del cual es titular EL DEUDOR</a:t>
            </a:r>
            <a:r>
              <a:rPr lang="es-PE" sz="1400" i="1" dirty="0">
                <a:effectLst/>
                <a:latin typeface="Calibri" panose="020F0502020204030204" pitchFamily="34" charset="0"/>
                <a:ea typeface="Calibri" panose="020F0502020204030204" pitchFamily="34" charset="0"/>
              </a:rPr>
              <a:t> (previsto en el mencionado ANEXO </a:t>
            </a:r>
            <a:r>
              <a:rPr lang="es-PE" sz="1400" i="1" dirty="0" err="1">
                <a:effectLst/>
                <a:latin typeface="Calibri" panose="020F0502020204030204" pitchFamily="34" charset="0"/>
                <a:ea typeface="Calibri" panose="020F0502020204030204" pitchFamily="34" charset="0"/>
              </a:rPr>
              <a:t>Nº</a:t>
            </a:r>
            <a:r>
              <a:rPr lang="es-PE" sz="1400" i="1" dirty="0">
                <a:effectLst/>
                <a:latin typeface="Calibri" panose="020F0502020204030204" pitchFamily="34" charset="0"/>
                <a:ea typeface="Calibri" panose="020F0502020204030204" pitchFamily="34" charset="0"/>
              </a:rPr>
              <a:t> 02) </a:t>
            </a:r>
            <a:r>
              <a:rPr lang="es-PE" sz="1400" b="1" i="1" u="sng" dirty="0">
                <a:effectLst/>
                <a:latin typeface="Calibri" panose="020F0502020204030204" pitchFamily="34" charset="0"/>
                <a:ea typeface="Calibri" panose="020F0502020204030204" pitchFamily="34" charset="0"/>
              </a:rPr>
              <a:t>a efectos de que MUYA asuma la titularidad del derecho de sepultura, perdiendo EL DEUDOR todo derecho sobre el derecho de sepultura entregado a su favor</a:t>
            </a:r>
            <a:r>
              <a:rPr lang="es-PE" sz="1400" i="1" dirty="0">
                <a:effectLst/>
                <a:latin typeface="Calibri" panose="020F0502020204030204" pitchFamily="34" charset="0"/>
                <a:ea typeface="Calibri" panose="020F0502020204030204" pitchFamily="34" charset="0"/>
              </a:rPr>
              <a:t> y resolviéndose automáticamente el contrato privado de cesión de derecho de sepultura y servicios funerarios correspondiente.</a:t>
            </a:r>
            <a:endParaRPr lang="es-PE" sz="1400" dirty="0">
              <a:effectLst/>
              <a:latin typeface="Calibri" panose="020F0502020204030204" pitchFamily="34" charset="0"/>
              <a:ea typeface="Calibri" panose="020F0502020204030204" pitchFamily="34" charset="0"/>
            </a:endParaRPr>
          </a:p>
          <a:p>
            <a:pPr marL="449580"/>
            <a:r>
              <a:rPr lang="es-PE" sz="1400" i="1" dirty="0">
                <a:effectLst/>
                <a:latin typeface="Calibri" panose="020F0502020204030204" pitchFamily="34" charset="0"/>
                <a:ea typeface="Calibri" panose="020F0502020204030204" pitchFamily="34" charset="0"/>
              </a:rPr>
              <a:t> </a:t>
            </a:r>
            <a:endParaRPr lang="es-PE" sz="1400" dirty="0">
              <a:effectLst/>
              <a:latin typeface="Calibri" panose="020F0502020204030204" pitchFamily="34" charset="0"/>
              <a:ea typeface="Calibri" panose="020F0502020204030204" pitchFamily="34" charset="0"/>
            </a:endParaRPr>
          </a:p>
          <a:p>
            <a:pPr marL="449580"/>
            <a:r>
              <a:rPr lang="es-PE" sz="1400" b="1" i="1" dirty="0">
                <a:effectLst/>
                <a:latin typeface="Calibri" panose="020F0502020204030204" pitchFamily="34" charset="0"/>
                <a:ea typeface="Calibri" panose="020F0502020204030204" pitchFamily="34" charset="0"/>
              </a:rPr>
              <a:t>SEXTA: PUESTA A DISPOCIÓN DEL DERECHO DE SEPULTURA</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Al momento de la suscripción del presente contrato, EL DEUDOR pone a disposición de MUYA el derecho de sepultura del cual es titular EL DEUDOR (y, de ser el caso, EL SEGUNDO TITULAR) cuyos términos y condiciones son conocidos por las Partes y que MUYA, ante cualquier incumplimiento por parte de EL DEUDOR, podrá dar por extinguido y disponer del espacio sobre el cual se ha constituido el referido derecho de sepultura con el fin de que sirva de mecanismo de cobertura o pago del crédito o préstamo que no hubiere sido pagada, total o parcialmente, por EL DEUDOR o bien para poder compensar cualquier daño, sin perjuicio del derecho de MUYA de exigir el pago y/o la indemnización de cualquier daño no pagado y/o resarcido.</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En caso de incumplimiento del pago del dinero otorgado en calidad de préstamo, EL DEUDOR manifiesta su conformidad con que MUYA deje sin efecto el referido derecho de sepultura.</a:t>
            </a:r>
            <a:endParaRPr lang="es-PE" sz="1400" dirty="0">
              <a:effectLst/>
              <a:latin typeface="Calibri" panose="020F0502020204030204" pitchFamily="34" charset="0"/>
              <a:ea typeface="Calibri" panose="020F0502020204030204" pitchFamily="34" charset="0"/>
            </a:endParaRPr>
          </a:p>
          <a:p>
            <a:pPr marL="449580" algn="just"/>
            <a:r>
              <a:rPr lang="es-PE" sz="1400" i="1" dirty="0">
                <a:effectLst/>
                <a:latin typeface="Calibri" panose="020F0502020204030204" pitchFamily="34" charset="0"/>
                <a:ea typeface="Calibri" panose="020F0502020204030204" pitchFamily="34" charset="0"/>
              </a:rPr>
              <a:t>Asimismo, el SEGUNDO TITULAR declara expresamente que renuncia a cualquier derecho respecto al derecho de sepultura frente a un eventual incumplimiento de pago por parte del DEUDOR a favor de MUYA.</a:t>
            </a:r>
            <a:endParaRPr lang="es-PE" sz="1400" dirty="0">
              <a:effectLst/>
              <a:latin typeface="Calibri" panose="020F0502020204030204" pitchFamily="34" charset="0"/>
              <a:ea typeface="Calibri" panose="020F0502020204030204" pitchFamily="34" charset="0"/>
            </a:endParaRPr>
          </a:p>
        </p:txBody>
      </p:sp>
      <p:sp>
        <p:nvSpPr>
          <p:cNvPr id="3" name="CuadroTexto 2">
            <a:extLst>
              <a:ext uri="{FF2B5EF4-FFF2-40B4-BE49-F238E27FC236}">
                <a16:creationId xmlns:a16="http://schemas.microsoft.com/office/drawing/2014/main" id="{F2BDBED0-DF06-E486-D6F6-264A2DCC2689}"/>
              </a:ext>
            </a:extLst>
          </p:cNvPr>
          <p:cNvSpPr txBox="1"/>
          <p:nvPr/>
        </p:nvSpPr>
        <p:spPr>
          <a:xfrm>
            <a:off x="187269" y="144496"/>
            <a:ext cx="4584756" cy="584775"/>
          </a:xfrm>
          <a:prstGeom prst="rect">
            <a:avLst/>
          </a:prstGeom>
          <a:noFill/>
        </p:spPr>
        <p:txBody>
          <a:bodyPr wrap="square" rtlCol="0">
            <a:spAutoFit/>
          </a:bodyPr>
          <a:lstStyle/>
          <a:p>
            <a:r>
              <a:rPr lang="es-MX" sz="3200" b="1" dirty="0">
                <a:solidFill>
                  <a:schemeClr val="accent1"/>
                </a:solidFill>
              </a:rPr>
              <a:t>Preguntas frecuentes</a:t>
            </a:r>
            <a:endParaRPr lang="es-PE" sz="3200" b="1" dirty="0">
              <a:solidFill>
                <a:schemeClr val="accent1"/>
              </a:solidFill>
            </a:endParaRPr>
          </a:p>
        </p:txBody>
      </p:sp>
      <p:sp>
        <p:nvSpPr>
          <p:cNvPr id="6" name="CuadroTexto 5">
            <a:extLst>
              <a:ext uri="{FF2B5EF4-FFF2-40B4-BE49-F238E27FC236}">
                <a16:creationId xmlns:a16="http://schemas.microsoft.com/office/drawing/2014/main" id="{66CBA357-0B3B-96DE-2E78-8D5F351B8955}"/>
              </a:ext>
            </a:extLst>
          </p:cNvPr>
          <p:cNvSpPr txBox="1"/>
          <p:nvPr/>
        </p:nvSpPr>
        <p:spPr>
          <a:xfrm>
            <a:off x="187268" y="729271"/>
            <a:ext cx="11233207" cy="369332"/>
          </a:xfrm>
          <a:prstGeom prst="rect">
            <a:avLst/>
          </a:prstGeom>
          <a:noFill/>
        </p:spPr>
        <p:txBody>
          <a:bodyPr wrap="square" rtlCol="0">
            <a:spAutoFit/>
          </a:bodyPr>
          <a:lstStyle/>
          <a:p>
            <a:r>
              <a:rPr lang="es-MX" b="1" dirty="0">
                <a:solidFill>
                  <a:schemeClr val="accent1"/>
                </a:solidFill>
              </a:rPr>
              <a:t>¿Hay alguna normativa a favor del cliente en que se refiera a alguna liquidación de saldos? </a:t>
            </a:r>
            <a:endParaRPr lang="es-PE" b="1" dirty="0">
              <a:solidFill>
                <a:schemeClr val="accent1"/>
              </a:solidFill>
            </a:endParaRPr>
          </a:p>
        </p:txBody>
      </p:sp>
      <p:sp>
        <p:nvSpPr>
          <p:cNvPr id="7" name="CuadroTexto 6">
            <a:extLst>
              <a:ext uri="{FF2B5EF4-FFF2-40B4-BE49-F238E27FC236}">
                <a16:creationId xmlns:a16="http://schemas.microsoft.com/office/drawing/2014/main" id="{7D82EFA8-65E5-506C-B55F-321536001824}"/>
              </a:ext>
            </a:extLst>
          </p:cNvPr>
          <p:cNvSpPr txBox="1"/>
          <p:nvPr/>
        </p:nvSpPr>
        <p:spPr>
          <a:xfrm>
            <a:off x="187268" y="1234436"/>
            <a:ext cx="11233207" cy="369332"/>
          </a:xfrm>
          <a:prstGeom prst="rect">
            <a:avLst/>
          </a:prstGeom>
          <a:noFill/>
        </p:spPr>
        <p:txBody>
          <a:bodyPr wrap="square" rtlCol="0">
            <a:spAutoFit/>
          </a:bodyPr>
          <a:lstStyle/>
          <a:p>
            <a:r>
              <a:rPr lang="es-MX" dirty="0"/>
              <a:t>No, de acuerdo a contrato cláusula quinta y sexta estamos cubiertos.</a:t>
            </a:r>
            <a:endParaRPr lang="es-PE" dirty="0">
              <a:solidFill>
                <a:srgbClr val="FF0000"/>
              </a:solidFill>
            </a:endParaRPr>
          </a:p>
        </p:txBody>
      </p:sp>
      <p:sp>
        <p:nvSpPr>
          <p:cNvPr id="2" name="3 Marcador de número de diapositiva">
            <a:extLst>
              <a:ext uri="{FF2B5EF4-FFF2-40B4-BE49-F238E27FC236}">
                <a16:creationId xmlns:a16="http://schemas.microsoft.com/office/drawing/2014/main" id="{00E9D39F-560A-39DF-BF11-C2D313E1451D}"/>
              </a:ext>
            </a:extLst>
          </p:cNvPr>
          <p:cNvSpPr>
            <a:spLocks noGrp="1"/>
          </p:cNvSpPr>
          <p:nvPr>
            <p:ph type="sldNum" sz="quarter" idx="12"/>
          </p:nvPr>
        </p:nvSpPr>
        <p:spPr>
          <a:xfrm>
            <a:off x="8610600" y="6356350"/>
            <a:ext cx="2743200" cy="365125"/>
          </a:xfrm>
        </p:spPr>
        <p:txBody>
          <a:bodyPr/>
          <a:lstStyle/>
          <a:p>
            <a:pPr>
              <a:defRPr/>
            </a:pPr>
            <a:fld id="{5F35C1F0-4418-4043-AA45-990C7680D8CE}" type="slidenum">
              <a:rPr lang="es-PE" smtClean="0"/>
              <a:pPr>
                <a:defRPr/>
              </a:pPr>
              <a:t>8</a:t>
            </a:fld>
            <a:endParaRPr lang="es-PE"/>
          </a:p>
        </p:txBody>
      </p:sp>
    </p:spTree>
    <p:extLst>
      <p:ext uri="{BB962C8B-B14F-4D97-AF65-F5344CB8AC3E}">
        <p14:creationId xmlns:p14="http://schemas.microsoft.com/office/powerpoint/2010/main" val="279785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E5DB8B-48E5-0A4A-56E6-12F7A0F6E3AD}"/>
              </a:ext>
            </a:extLst>
          </p:cNvPr>
          <p:cNvSpPr txBox="1"/>
          <p:nvPr/>
        </p:nvSpPr>
        <p:spPr>
          <a:xfrm>
            <a:off x="3211383" y="2967335"/>
            <a:ext cx="5769233" cy="923330"/>
          </a:xfrm>
          <a:prstGeom prst="rect">
            <a:avLst/>
          </a:prstGeom>
          <a:noFill/>
        </p:spPr>
        <p:txBody>
          <a:bodyPr wrap="square" rtlCol="0">
            <a:spAutoFit/>
          </a:bodyPr>
          <a:lstStyle/>
          <a:p>
            <a:pPr algn="ctr"/>
            <a:r>
              <a:rPr lang="es-MX" sz="5400" b="1" dirty="0">
                <a:solidFill>
                  <a:schemeClr val="accent1"/>
                </a:solidFill>
              </a:rPr>
              <a:t>Aspecto operativo</a:t>
            </a:r>
            <a:endParaRPr lang="es-PE" sz="5400" b="1" dirty="0">
              <a:solidFill>
                <a:schemeClr val="accent1"/>
              </a:solidFill>
            </a:endParaRPr>
          </a:p>
        </p:txBody>
      </p:sp>
    </p:spTree>
    <p:extLst>
      <p:ext uri="{BB962C8B-B14F-4D97-AF65-F5344CB8AC3E}">
        <p14:creationId xmlns:p14="http://schemas.microsoft.com/office/powerpoint/2010/main" val="24156393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24551</TotalTime>
  <Words>1506</Words>
  <Application>Microsoft Office PowerPoint</Application>
  <PresentationFormat>Panorámica</PresentationFormat>
  <Paragraphs>122</Paragraphs>
  <Slides>13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Diego Valderrama Pumallihua</cp:lastModifiedBy>
  <cp:revision>164</cp:revision>
  <dcterms:created xsi:type="dcterms:W3CDTF">2018-05-18T21:51:59Z</dcterms:created>
  <dcterms:modified xsi:type="dcterms:W3CDTF">2023-12-28T20:11:23Z</dcterms:modified>
</cp:coreProperties>
</file>